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301" r:id="rId2"/>
    <p:sldId id="606" r:id="rId3"/>
    <p:sldId id="347" r:id="rId4"/>
    <p:sldId id="615" r:id="rId5"/>
    <p:sldId id="489" r:id="rId6"/>
    <p:sldId id="263" r:id="rId7"/>
    <p:sldId id="488" r:id="rId8"/>
    <p:sldId id="487" r:id="rId9"/>
    <p:sldId id="302" r:id="rId10"/>
    <p:sldId id="490" r:id="rId11"/>
    <p:sldId id="491" r:id="rId12"/>
    <p:sldId id="633" r:id="rId13"/>
    <p:sldId id="304" r:id="rId14"/>
    <p:sldId id="303" r:id="rId15"/>
    <p:sldId id="305" r:id="rId16"/>
    <p:sldId id="306" r:id="rId17"/>
    <p:sldId id="635" r:id="rId18"/>
    <p:sldId id="636" r:id="rId19"/>
    <p:sldId id="307" r:id="rId20"/>
    <p:sldId id="638" r:id="rId21"/>
    <p:sldId id="639" r:id="rId22"/>
    <p:sldId id="264" r:id="rId23"/>
    <p:sldId id="640" r:id="rId24"/>
    <p:sldId id="637" r:id="rId25"/>
    <p:sldId id="641" r:id="rId26"/>
    <p:sldId id="308" r:id="rId27"/>
    <p:sldId id="309" r:id="rId28"/>
    <p:sldId id="310" r:id="rId29"/>
    <p:sldId id="642" r:id="rId30"/>
    <p:sldId id="311" r:id="rId31"/>
    <p:sldId id="313" r:id="rId32"/>
    <p:sldId id="317" r:id="rId33"/>
    <p:sldId id="319" r:id="rId34"/>
    <p:sldId id="316" r:id="rId35"/>
    <p:sldId id="322" r:id="rId36"/>
    <p:sldId id="644" r:id="rId37"/>
    <p:sldId id="766" r:id="rId38"/>
    <p:sldId id="315" r:id="rId39"/>
    <p:sldId id="325" r:id="rId40"/>
    <p:sldId id="326" r:id="rId41"/>
    <p:sldId id="320" r:id="rId42"/>
    <p:sldId id="643" r:id="rId43"/>
    <p:sldId id="645" r:id="rId44"/>
    <p:sldId id="329" r:id="rId45"/>
    <p:sldId id="646" r:id="rId46"/>
    <p:sldId id="324" r:id="rId47"/>
    <p:sldId id="328" r:id="rId48"/>
    <p:sldId id="321" r:id="rId49"/>
    <p:sldId id="647" r:id="rId50"/>
    <p:sldId id="327" r:id="rId51"/>
    <p:sldId id="545" r:id="rId52"/>
  </p:sldIdLst>
  <p:sldSz cx="9144000" cy="6858000" type="screen4x3"/>
  <p:notesSz cx="6858000" cy="9144000"/>
  <p:defaultTextStyle>
    <a:defPPr>
      <a:defRPr lang="en-US"/>
    </a:defPPr>
    <a:lvl1pPr algn="ctr" rtl="0" fontAlgn="base">
      <a:spcBef>
        <a:spcPct val="0"/>
      </a:spcBef>
      <a:spcAft>
        <a:spcPct val="0"/>
      </a:spcAft>
      <a:defRPr sz="2800" b="1" kern="1200">
        <a:solidFill>
          <a:schemeClr val="bg1"/>
        </a:solidFill>
        <a:latin typeface="Arial" charset="0"/>
        <a:ea typeface="+mn-ea"/>
        <a:cs typeface="+mn-cs"/>
      </a:defRPr>
    </a:lvl1pPr>
    <a:lvl2pPr marL="457200" algn="ctr" rtl="0" fontAlgn="base">
      <a:spcBef>
        <a:spcPct val="0"/>
      </a:spcBef>
      <a:spcAft>
        <a:spcPct val="0"/>
      </a:spcAft>
      <a:defRPr sz="2800" b="1" kern="1200">
        <a:solidFill>
          <a:schemeClr val="bg1"/>
        </a:solidFill>
        <a:latin typeface="Arial" charset="0"/>
        <a:ea typeface="+mn-ea"/>
        <a:cs typeface="+mn-cs"/>
      </a:defRPr>
    </a:lvl2pPr>
    <a:lvl3pPr marL="914400" algn="ctr" rtl="0" fontAlgn="base">
      <a:spcBef>
        <a:spcPct val="0"/>
      </a:spcBef>
      <a:spcAft>
        <a:spcPct val="0"/>
      </a:spcAft>
      <a:defRPr sz="2800" b="1" kern="1200">
        <a:solidFill>
          <a:schemeClr val="bg1"/>
        </a:solidFill>
        <a:latin typeface="Arial" charset="0"/>
        <a:ea typeface="+mn-ea"/>
        <a:cs typeface="+mn-cs"/>
      </a:defRPr>
    </a:lvl3pPr>
    <a:lvl4pPr marL="1371600" algn="ctr" rtl="0" fontAlgn="base">
      <a:spcBef>
        <a:spcPct val="0"/>
      </a:spcBef>
      <a:spcAft>
        <a:spcPct val="0"/>
      </a:spcAft>
      <a:defRPr sz="2800" b="1" kern="1200">
        <a:solidFill>
          <a:schemeClr val="bg1"/>
        </a:solidFill>
        <a:latin typeface="Arial" charset="0"/>
        <a:ea typeface="+mn-ea"/>
        <a:cs typeface="+mn-cs"/>
      </a:defRPr>
    </a:lvl4pPr>
    <a:lvl5pPr marL="1828800" algn="ctr" rtl="0" fontAlgn="base">
      <a:spcBef>
        <a:spcPct val="0"/>
      </a:spcBef>
      <a:spcAft>
        <a:spcPct val="0"/>
      </a:spcAft>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824100"/>
    <a:srgbClr val="F9601B"/>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58" autoAdjust="0"/>
    <p:restoredTop sz="70026" autoAdjust="0"/>
  </p:normalViewPr>
  <p:slideViewPr>
    <p:cSldViewPr snapToGrid="0" showGuides="1">
      <p:cViewPr>
        <p:scale>
          <a:sx n="70" d="100"/>
          <a:sy n="70" d="100"/>
        </p:scale>
        <p:origin x="878" y="672"/>
      </p:cViewPr>
      <p:guideLst>
        <p:guide orient="horz" pos="2153"/>
        <p:guide pos="2872"/>
      </p:guideLst>
    </p:cSldViewPr>
  </p:slideViewPr>
  <p:outlineViewPr>
    <p:cViewPr>
      <p:scale>
        <a:sx n="33" d="100"/>
        <a:sy n="33" d="100"/>
      </p:scale>
      <p:origin x="0" y="13363"/>
    </p:cViewPr>
  </p:outlineViewPr>
  <p:notesTextViewPr>
    <p:cViewPr>
      <p:scale>
        <a:sx n="100" d="100"/>
        <a:sy n="100" d="100"/>
      </p:scale>
      <p:origin x="0" y="0"/>
    </p:cViewPr>
  </p:notesTextViewPr>
  <p:sorterViewPr>
    <p:cViewPr>
      <p:scale>
        <a:sx n="60" d="100"/>
        <a:sy n="60" d="100"/>
      </p:scale>
      <p:origin x="0" y="344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261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72A665DE-7741-4A6B-B8B7-CDF56EAD4A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7EE89AEC-6969-48CB-8B26-953896767564}" type="slidenum">
              <a:rPr lang="en-US" smtClean="0"/>
              <a:pPr/>
              <a:t>1</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r>
              <a:rPr lang="en-US" dirty="0" smtClean="0"/>
              <a:t>Several of the late Proterozoic rift valleys (like the Ocoee) failed to spread into ocean basins and thus became aulacogens. But in Virginia the late Proterozoic axial rift in the Blue Ridge Province opened to form the Proto-Atlantic ocean in the earliest Cambrian.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eaLnBrk="1" hangingPunct="1">
              <a:defRPr/>
            </a:pPr>
            <a:r>
              <a:rPr lang="en-US" dirty="0" smtClean="0"/>
              <a:t> In addition, sea level rose world wide more or less continuously throughout this time, creating in North America what is known as the </a:t>
            </a:r>
            <a:r>
              <a:rPr lang="en-US" b="1" i="1" dirty="0" smtClean="0"/>
              <a:t>Sauk sea</a:t>
            </a:r>
            <a:r>
              <a:rPr lang="en-US" dirty="0" smtClean="0"/>
              <a:t>. You should recall from our study of the Grand Canyon, that the Cambrian to Early Ordovician marked the time of the “first great transgression” …</a:t>
            </a:r>
          </a:p>
        </p:txBody>
      </p:sp>
      <p:sp>
        <p:nvSpPr>
          <p:cNvPr id="362500" name="Slide Number Placeholder 3"/>
          <p:cNvSpPr>
            <a:spLocks noGrp="1"/>
          </p:cNvSpPr>
          <p:nvPr>
            <p:ph type="sldNum" sz="quarter" idx="5"/>
          </p:nvPr>
        </p:nvSpPr>
        <p:spPr>
          <a:noFill/>
        </p:spPr>
        <p:txBody>
          <a:bodyPr/>
          <a:lstStyle/>
          <a:p>
            <a:fld id="{D44C762C-9D4F-4B03-9380-D865070C6F3A}"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smtClean="0"/>
              <a:t>… and was recorded in the “Made By Time” sequence above, below and including the Tonto Platform.</a:t>
            </a:r>
          </a:p>
          <a:p>
            <a:pPr>
              <a:defRPr/>
            </a:pPr>
            <a:endParaRPr lang="en-US" dirty="0"/>
          </a:p>
        </p:txBody>
      </p:sp>
      <p:sp>
        <p:nvSpPr>
          <p:cNvPr id="363524" name="Slide Number Placeholder 3"/>
          <p:cNvSpPr>
            <a:spLocks noGrp="1"/>
          </p:cNvSpPr>
          <p:nvPr>
            <p:ph type="sldNum" sz="quarter" idx="5"/>
          </p:nvPr>
        </p:nvSpPr>
        <p:spPr>
          <a:noFill/>
        </p:spPr>
        <p:txBody>
          <a:bodyPr/>
          <a:lstStyle/>
          <a:p>
            <a:fld id="{268C226B-776B-4709-B38C-97072FBDAD82}"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a:noFill/>
          <a:ln/>
        </p:spPr>
      </p:sp>
      <p:sp>
        <p:nvSpPr>
          <p:cNvPr id="364547" name="Notes Placeholder 2"/>
          <p:cNvSpPr>
            <a:spLocks noGrp="1"/>
          </p:cNvSpPr>
          <p:nvPr>
            <p:ph type="body" idx="1"/>
          </p:nvPr>
        </p:nvSpPr>
        <p:spPr>
          <a:noFill/>
          <a:ln/>
        </p:spPr>
        <p:txBody>
          <a:bodyPr/>
          <a:lstStyle/>
          <a:p>
            <a:pPr eaLnBrk="1" hangingPunct="1"/>
            <a:r>
              <a:rPr lang="en-US" dirty="0" smtClean="0"/>
              <a:t>When the great transgression had ceased in the early Ordovician, virtually all of the United States was under water. The only exposed parts were central Canada, and a series of low islands across the center of the continent known collectively as the transcontinental arch. Throughout this time eastern North America lay 20-30 degrees south of the equator. Warm tropical waters, plus an absence of continental sources to supply sandstones and shales, led to carbonate deposition (limestones and dolomites) many thousands of feet thick. </a:t>
            </a:r>
          </a:p>
        </p:txBody>
      </p:sp>
      <p:sp>
        <p:nvSpPr>
          <p:cNvPr id="364548" name="Slide Number Placeholder 3"/>
          <p:cNvSpPr>
            <a:spLocks noGrp="1"/>
          </p:cNvSpPr>
          <p:nvPr>
            <p:ph type="sldNum" sz="quarter" idx="5"/>
          </p:nvPr>
        </p:nvSpPr>
        <p:spPr>
          <a:noFill/>
        </p:spPr>
        <p:txBody>
          <a:bodyPr/>
          <a:lstStyle/>
          <a:p>
            <a:fld id="{DED9DFDE-5925-4C24-BE7B-C81B8D98D3FD}"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08701785-97FA-4C29-A50A-405A34FFE4BB}" type="slidenum">
              <a:rPr lang="en-US" smtClean="0"/>
              <a:pPr/>
              <a:t>13</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r>
              <a:rPr lang="en-US" dirty="0" smtClean="0"/>
              <a:t>These rocks were deposited in vast tidal flats. The vast extent of the tidal deposits not only in thickness but existing all across eastern North America tells of large, powerful tides. These existed in part because in the Cambrian the moon was closer to the earth than it is now, and tidal attractions were stronger. We can envision a surge of water, a tidal bore, perhaps several feet high rushing rapidly across western Virginia each day, and then draining off again. </a:t>
            </a:r>
            <a:br>
              <a:rPr lang="en-US" dirty="0" smtClean="0"/>
            </a:br>
            <a:r>
              <a:rPr lang="en-US" dirty="0" smtClean="0"/>
              <a:t>     </a:t>
            </a:r>
            <a:br>
              <a:rPr lang="en-US" dirty="0" smtClean="0"/>
            </a:br>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p:spPr>
        <p:txBody>
          <a:bodyPr/>
          <a:lstStyle/>
          <a:p>
            <a:fld id="{DF4715A0-FE03-4F27-A067-2D9AA65EE35A}" type="slidenum">
              <a:rPr lang="en-US" smtClean="0"/>
              <a:pPr/>
              <a:t>14</a:t>
            </a:fld>
            <a:endParaRPr lang="en-US"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p:spPr>
        <p:txBody>
          <a:bodyPr/>
          <a:lstStyle/>
          <a:p>
            <a:pPr eaLnBrk="1" hangingPunct="1"/>
            <a:r>
              <a:rPr lang="en-US" dirty="0" smtClean="0"/>
              <a:t>These Cambrian and Ordovician carbonate rocks are now exposed throughout the Valley and Ridge province. They are largely responsible for the good farmland in these regions.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24D05662-5CF7-484C-9D10-29ACBF0914B2}" type="slidenum">
              <a:rPr lang="en-US" smtClean="0"/>
              <a:pPr/>
              <a:t>15</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r>
              <a:rPr lang="en-US" dirty="0" smtClean="0"/>
              <a:t>The Lower Paleozoic divergent continental margin will remain tectonically quiet for about 100 my. Each day the tide will move in, and then out, millions of times, then tens of millions of times, and then hundreds of millions of times. Unrelenting geologic boredom…. Out in the Proto-Atlantic ocean, however, other events are taking place that will eventually become a part of Appalachia's history. We observe the beginning of these events with the Chopawamsic volcanic arc in the center of the cross section.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p:spPr>
        <p:txBody>
          <a:bodyPr/>
          <a:lstStyle/>
          <a:p>
            <a:fld id="{0767C5F7-6A07-4FB1-904D-93B920BE7081}" type="slidenum">
              <a:rPr lang="en-US" smtClean="0"/>
              <a:pPr/>
              <a:t>16</a:t>
            </a:fld>
            <a:endParaRPr lang="en-US"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p:spPr>
        <p:txBody>
          <a:bodyPr/>
          <a:lstStyle/>
          <a:p>
            <a:pPr eaLnBrk="1" hangingPunct="1"/>
            <a:r>
              <a:rPr lang="en-US" dirty="0" smtClean="0"/>
              <a:t>This arc of Middle Cambrian age is now firmly attached to Virginia (located in the narrow </a:t>
            </a:r>
            <a:r>
              <a:rPr lang="en-US" dirty="0" err="1" smtClean="0"/>
              <a:t>Chopawansic</a:t>
            </a:r>
            <a:r>
              <a:rPr lang="en-US" dirty="0" smtClean="0"/>
              <a:t> strip in northern Virginia), but as a tectonostratigraphic terrane, most of its history took place elsewhere. In the late Cambrian eastern North America is still a tectonically stable Divergent Continental Margin. Subsidence has slowed considerably by this time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eaLnBrk="1" hangingPunct="1">
              <a:defRPr/>
            </a:pPr>
            <a:r>
              <a:rPr lang="en-US" dirty="0" smtClean="0"/>
              <a:t>… and unless you are interested in carbonate rocks not much is happening. Lime love is an east coast malady, in my opinion.</a:t>
            </a:r>
          </a:p>
          <a:p>
            <a:pPr>
              <a:defRPr/>
            </a:pPr>
            <a:endParaRPr lang="en-US" dirty="0"/>
          </a:p>
        </p:txBody>
      </p:sp>
      <p:sp>
        <p:nvSpPr>
          <p:cNvPr id="369668" name="Slide Number Placeholder 3"/>
          <p:cNvSpPr>
            <a:spLocks noGrp="1"/>
          </p:cNvSpPr>
          <p:nvPr>
            <p:ph type="sldNum" sz="quarter" idx="5"/>
          </p:nvPr>
        </p:nvSpPr>
        <p:spPr>
          <a:noFill/>
        </p:spPr>
        <p:txBody>
          <a:bodyPr/>
          <a:lstStyle/>
          <a:p>
            <a:fld id="{CDCAD835-3409-4FE7-9940-6D10F79007C2}"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p:spPr>
        <p:txBody>
          <a:bodyPr/>
          <a:lstStyle/>
          <a:p>
            <a:fld id="{DB9BEEBA-31A8-40D6-928F-EE31FB1C3C58}" type="slidenum">
              <a:rPr lang="en-US" smtClean="0"/>
              <a:pPr/>
              <a:t>18</a:t>
            </a:fld>
            <a:endParaRPr lang="en-US"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r>
              <a:rPr lang="en-US" dirty="0" smtClean="0"/>
              <a:t>Anyway, back to that Late Cambrian arc somewhere in the Proto-Atlantic. In this history the Chopawamsic Arc collides with a microcontinent, becomes inactive and erodes to expose its plutonic roots. About 50 my after the Chopawamsic-microcontinent collision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p:spPr>
        <p:txBody>
          <a:bodyPr/>
          <a:lstStyle/>
          <a:p>
            <a:fld id="{FF90DBAE-AB81-49AF-A46B-096E145CFD48}" type="slidenum">
              <a:rPr lang="en-US" smtClean="0"/>
              <a:pPr/>
              <a:t>19</a:t>
            </a:fld>
            <a:endParaRPr lang="en-US"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r>
              <a:rPr lang="en-US" dirty="0" smtClean="0"/>
              <a:t>… a new subduction zone is initiated beneath the eroded Chopawamsic Arc and a new arc forms called Arvonia. Perhaps as a result of these tectonic events (and/or others) …</a:t>
            </a:r>
            <a:br>
              <a:rPr lang="en-US" dirty="0" smtClean="0"/>
            </a:b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B01ADD8A-F489-4982-8926-B4950097849E}" type="slidenum">
              <a:rPr lang="en-US" smtClean="0"/>
              <a:pPr/>
              <a:t>2</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r>
              <a:rPr lang="en-US" dirty="0" smtClean="0"/>
              <a:t>Evidence that the late Proterozoic axial rift in the Blue Ridge Province fully opened to form an ocean comes fact that Catoctin lava flows on the northwest limb of the overturned anticline have evidence of forming on land, but those on the southeast limb are often pillow basalts, indicating formation under water. Thus the southeast limb pillow basalt flows likely were extruded in the sea water filling the axial rift.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eaLnBrk="1" hangingPunct="1">
              <a:defRPr/>
            </a:pPr>
            <a:r>
              <a:rPr lang="en-US" dirty="0" smtClean="0"/>
              <a:t>… </a:t>
            </a:r>
            <a:r>
              <a:rPr lang="en-US" dirty="0" smtClean="0"/>
              <a:t>worldwide </a:t>
            </a:r>
            <a:r>
              <a:rPr lang="en-US" dirty="0" smtClean="0"/>
              <a:t>sea level falls, and the Sauk sea regresses. But sediment accumulation in ocean basins will reverse the regression in the mid- to late Ordovician and the Tippecanoe sea will transgress across the entire craton. Thus carbonate deposition will continue on the DCM …</a:t>
            </a:r>
          </a:p>
        </p:txBody>
      </p:sp>
      <p:sp>
        <p:nvSpPr>
          <p:cNvPr id="372740" name="Slide Number Placeholder 3"/>
          <p:cNvSpPr>
            <a:spLocks noGrp="1"/>
          </p:cNvSpPr>
          <p:nvPr>
            <p:ph type="sldNum" sz="quarter" idx="5"/>
          </p:nvPr>
        </p:nvSpPr>
        <p:spPr>
          <a:noFill/>
        </p:spPr>
        <p:txBody>
          <a:bodyPr/>
          <a:lstStyle/>
          <a:p>
            <a:fld id="{EDB1F969-85C1-4CC0-B474-982ADD728B18}"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p:spPr>
        <p:txBody>
          <a:bodyPr/>
          <a:lstStyle/>
          <a:p>
            <a:fld id="{77DF5AAD-EDE7-410E-A7B2-B731AEE023ED}" type="slidenum">
              <a:rPr lang="en-US" smtClean="0"/>
              <a:pPr/>
              <a:t>21</a:t>
            </a:fld>
            <a:endParaRPr lang="en-US"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r>
              <a:rPr lang="en-US" dirty="0" smtClean="0"/>
              <a:t>… until the amalgamated Chopawamsic and Arvonia terranes collide with the North American DCM in the mid- to late Ordovician …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p:spPr>
        <p:txBody>
          <a:bodyPr/>
          <a:lstStyle/>
          <a:p>
            <a:fld id="{80EA8230-B851-40C7-8060-B16DB98F7F99}" type="slidenum">
              <a:rPr lang="en-US" smtClean="0"/>
              <a:pPr/>
              <a:t>22</a:t>
            </a:fld>
            <a:endParaRPr lang="en-US"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r>
              <a:rPr lang="en-US" dirty="0" smtClean="0"/>
              <a:t>… causing the Taconic Orogeny. Because the subduction zone was dipping eastward it acted like a ramp, and the amalgamated terrane was forced to slide up onto and over the continental edge forming the Taconic mountains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p:spPr>
        <p:txBody>
          <a:bodyPr/>
          <a:lstStyle/>
          <a:p>
            <a:fld id="{EFC97CCA-0C3F-4ED4-B40B-321D77E89DF5}" type="slidenum">
              <a:rPr lang="en-US" smtClean="0"/>
              <a:pPr/>
              <a:t>23</a:t>
            </a:fld>
            <a:endParaRPr lang="en-US"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r>
              <a:rPr lang="en-US" dirty="0" smtClean="0"/>
              <a:t>… in what is now the Piedmont province. The Taconic mountains have long since eroded but their roots remain today in the Piedmont province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p:spPr>
        <p:txBody>
          <a:bodyPr/>
          <a:lstStyle/>
          <a:p>
            <a:fld id="{797D210A-6C9F-4908-9F11-0FBCD69D5BF7}" type="slidenum">
              <a:rPr lang="en-US" smtClean="0"/>
              <a:pPr/>
              <a:t>24</a:t>
            </a:fld>
            <a:endParaRPr lang="en-US"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r>
              <a:rPr lang="en-US" dirty="0" smtClean="0"/>
              <a:t>… where a collage of tectonostratigraphic terranes preserve a record of the complex orogeny. Most notable here are the Inner Piedmont Belt representing the Proto-Atlantic rift basins and the Charlotte/Chopawamsic belt representing the accreted Arvonia/Chopawamsic amalgamated terrane. Other terranes by other names in other places probably also contributed to the orogeny. It is not really clear whether they all came in together, or came in piece by piece.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p:spPr>
        <p:txBody>
          <a:bodyPr/>
          <a:lstStyle/>
          <a:p>
            <a:fld id="{B31ED975-E92F-44B5-BD2A-A41ADD6E86F4}" type="slidenum">
              <a:rPr lang="en-US" smtClean="0"/>
              <a:pPr/>
              <a:t>25</a:t>
            </a:fld>
            <a:endParaRPr lang="en-US"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r>
              <a:rPr lang="en-US" dirty="0" smtClean="0"/>
              <a:t>At any rate, as the Taconic </a:t>
            </a:r>
            <a:r>
              <a:rPr lang="en-US" dirty="0" smtClean="0"/>
              <a:t>Mountains </a:t>
            </a:r>
            <a:r>
              <a:rPr lang="en-US" dirty="0" smtClean="0"/>
              <a:t>rose up, the craton to the west was pressed down into a deep-water </a:t>
            </a:r>
            <a:r>
              <a:rPr lang="en-US" b="1" i="1" dirty="0" smtClean="0"/>
              <a:t>foreland basin</a:t>
            </a:r>
            <a:r>
              <a:rPr lang="en-US" dirty="0" smtClean="0"/>
              <a:t>. The overriding terrane that forms the mountain is the </a:t>
            </a:r>
            <a:r>
              <a:rPr lang="en-US" b="1" i="1" dirty="0" smtClean="0"/>
              <a:t>hinterland</a:t>
            </a:r>
            <a:r>
              <a:rPr lang="en-US" dirty="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p:spPr>
        <p:txBody>
          <a:bodyPr/>
          <a:lstStyle/>
          <a:p>
            <a:fld id="{6061FDED-C677-4A63-BDA9-0B9DA40A072F}" type="slidenum">
              <a:rPr lang="en-US" smtClean="0"/>
              <a:pPr/>
              <a:t>26</a:t>
            </a:fld>
            <a:endParaRPr lang="en-US"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r>
              <a:rPr lang="en-US" dirty="0" smtClean="0"/>
              <a:t>The mountains of the Taconic hinterland will eventually erode, but the record of their existence will be well-documented in the foreland basin, which fills with sediments derived </a:t>
            </a:r>
            <a:r>
              <a:rPr lang="en-US" dirty="0" smtClean="0"/>
              <a:t>from </a:t>
            </a:r>
            <a:r>
              <a:rPr lang="en-US" dirty="0" smtClean="0"/>
              <a:t>the mountains’ erosion. By the time the basin is full the mountains are completely eroded to sea level. The former mountain becomes flat, featureless, and stable. The terrane is now solidly welded to North America and the orogeny is over. Looming on the horizon, however, is the Avalon terrane, which will collide at a later time as the Acadian orogeny. For now, let’s stay focused on the Taconic orogeny, which is, in fact, a more complicated affair than described in this simple summary, for several reasons.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8B9228F6-8397-4342-8EF2-0AB44ECDDFB4}" type="slidenum">
              <a:rPr lang="en-US" smtClean="0"/>
              <a:pPr/>
              <a:t>27</a:t>
            </a:fld>
            <a:endParaRPr lang="en-US"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p:spPr>
        <p:txBody>
          <a:bodyPr/>
          <a:lstStyle/>
          <a:p>
            <a:pPr eaLnBrk="1" hangingPunct="1"/>
            <a:r>
              <a:rPr lang="en-US" dirty="0" smtClean="0"/>
              <a:t>First, the eastern edge of North America in the </a:t>
            </a:r>
            <a:r>
              <a:rPr lang="en-US" dirty="0" err="1" smtClean="0"/>
              <a:t>Cambro</a:t>
            </a:r>
            <a:r>
              <a:rPr lang="en-US" dirty="0" smtClean="0"/>
              <a:t>-Ordovician </a:t>
            </a:r>
            <a:r>
              <a:rPr lang="en-US" dirty="0" smtClean="0"/>
              <a:t>was rifted into a </a:t>
            </a:r>
            <a:r>
              <a:rPr lang="en-US" dirty="0" smtClean="0"/>
              <a:t>zigzag. </a:t>
            </a:r>
            <a:r>
              <a:rPr lang="en-US" dirty="0" smtClean="0"/>
              <a:t>Parts like the Southwest Virginia High and the southeastern Pennsylvania promontory stick out, and get hit hardest. In between are protected “reentrants” where collision is soft. There is no way for something to collide with this coast line uniformly.</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F865C804-3ACD-4E62-9471-5A706FE23B7B}" type="slidenum">
              <a:rPr lang="en-US" smtClean="0"/>
              <a:pPr/>
              <a:t>28</a:t>
            </a:fld>
            <a:endParaRPr lang="en-US"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p:spPr>
        <p:txBody>
          <a:bodyPr/>
          <a:lstStyle/>
          <a:p>
            <a:pPr eaLnBrk="1" hangingPunct="1"/>
            <a:r>
              <a:rPr lang="en-US" dirty="0" smtClean="0"/>
              <a:t>Second, the Taconic terrane does not come straight on to North America. It approaches at an angle from the southeast, insuring it will not hit uniformly. Third, the Taconic terrane collides first in southwest Virginia and then a few million years later with southeast Pennsylvania. In effect the orogeny occurs in pulses and has a different character in different places.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p:spPr>
        <p:txBody>
          <a:bodyPr/>
          <a:lstStyle/>
          <a:p>
            <a:fld id="{999F1B9E-79FA-4F2D-A269-5E767F0888EA}" type="slidenum">
              <a:rPr lang="en-US" smtClean="0"/>
              <a:pPr/>
              <a:t>29</a:t>
            </a:fld>
            <a:endParaRPr lang="en-US"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r>
              <a:rPr lang="en-US" dirty="0" smtClean="0"/>
              <a:t>It is also possible that the different belts that make up the Taconic terranes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2E9FCB57-C856-4289-B220-3FDD6CC6B670}" type="slidenum">
              <a:rPr lang="en-US" smtClean="0"/>
              <a:pPr/>
              <a:t>3</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r>
              <a:rPr lang="en-US" dirty="0" smtClean="0"/>
              <a:t>The budding ocean was bordered by divergent continental margins starting in the early Cambrian.</a:t>
            </a:r>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p:spPr>
        <p:txBody>
          <a:bodyPr/>
          <a:lstStyle/>
          <a:p>
            <a:fld id="{19FDA80E-F539-4B66-B0DA-5D5CB08D7FB6}" type="slidenum">
              <a:rPr lang="en-US" smtClean="0"/>
              <a:pPr/>
              <a:t>30</a:t>
            </a:fld>
            <a:endParaRPr lang="en-US"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r>
              <a:rPr lang="en-US" dirty="0" smtClean="0"/>
              <a:t>… came in and collided at different times. </a:t>
            </a:r>
            <a:br>
              <a:rPr lang="en-US" dirty="0" smtClean="0"/>
            </a:b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p:spPr>
        <p:txBody>
          <a:bodyPr/>
          <a:lstStyle/>
          <a:p>
            <a:fld id="{606548EC-BA5B-4F3A-87D0-9C1E26A42F00}" type="slidenum">
              <a:rPr lang="en-US" smtClean="0"/>
              <a:pPr/>
              <a:t>31</a:t>
            </a:fld>
            <a:endParaRPr lang="en-US"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p:spPr>
        <p:txBody>
          <a:bodyPr/>
          <a:lstStyle/>
          <a:p>
            <a:pPr eaLnBrk="1" hangingPunct="1"/>
            <a:r>
              <a:rPr lang="en-US" dirty="0" smtClean="0"/>
              <a:t>The result of all this is that</a:t>
            </a:r>
            <a:r>
              <a:rPr lang="en-US" baseline="0" dirty="0" smtClean="0"/>
              <a:t> </a:t>
            </a:r>
            <a:r>
              <a:rPr lang="en-US" dirty="0" smtClean="0"/>
              <a:t>the Taconic orogeny is complicated. The points of major collision result in major thrust mountains,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p:spPr>
        <p:txBody>
          <a:bodyPr/>
          <a:lstStyle/>
          <a:p>
            <a:fld id="{A6C6ACFC-51E0-47BE-984C-761EDE48ED10}" type="slidenum">
              <a:rPr lang="en-US" smtClean="0"/>
              <a:pPr/>
              <a:t>32</a:t>
            </a:fld>
            <a:endParaRPr lang="en-US"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r>
              <a:rPr lang="en-US" dirty="0" smtClean="0"/>
              <a:t>… probably as high as the Swiss Alps.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p:spPr>
        <p:txBody>
          <a:bodyPr/>
          <a:lstStyle/>
          <a:p>
            <a:fld id="{95B1681B-4B8F-4F6B-97F4-E7B8357231BC}" type="slidenum">
              <a:rPr lang="en-US" smtClean="0"/>
              <a:pPr/>
              <a:t>33</a:t>
            </a:fld>
            <a:endParaRPr lang="en-US"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p:spPr>
        <p:txBody>
          <a:bodyPr/>
          <a:lstStyle/>
          <a:p>
            <a:pPr eaLnBrk="1" hangingPunct="1"/>
            <a:r>
              <a:rPr lang="en-US" dirty="0" smtClean="0"/>
              <a:t>But the areas in between (northwest Virginia and Maryland for example) are in a protected reentrant, and get squeezed, but not crushed.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p:spPr>
        <p:txBody>
          <a:bodyPr/>
          <a:lstStyle/>
          <a:p>
            <a:fld id="{E54DBDE5-4D28-48DA-A2C5-5876879E255B}" type="slidenum">
              <a:rPr lang="en-US" smtClean="0"/>
              <a:pPr/>
              <a:t>34</a:t>
            </a:fld>
            <a:endParaRPr lang="en-US"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p:spPr>
        <p:txBody>
          <a:bodyPr/>
          <a:lstStyle/>
          <a:p>
            <a:pPr eaLnBrk="1" hangingPunct="1"/>
            <a:r>
              <a:rPr lang="en-US" dirty="0" smtClean="0"/>
              <a:t>Deformation here is gentle folding into an arch that may never have risen above sea level. </a:t>
            </a:r>
            <a:br>
              <a:rPr lang="en-US" dirty="0" smtClean="0"/>
            </a:b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noFill/>
        </p:spPr>
        <p:txBody>
          <a:bodyPr/>
          <a:lstStyle/>
          <a:p>
            <a:fld id="{B678210A-B857-4ACA-9FED-2DE5D3D945FB}" type="slidenum">
              <a:rPr lang="en-US" smtClean="0"/>
              <a:pPr/>
              <a:t>35</a:t>
            </a:fld>
            <a:endParaRPr lang="en-US" smtClean="0"/>
          </a:p>
        </p:txBody>
      </p:sp>
      <p:sp>
        <p:nvSpPr>
          <p:cNvPr id="388099" name="Rectangle 2"/>
          <p:cNvSpPr>
            <a:spLocks noGrp="1" noRot="1" noChangeAspect="1" noChangeArrowheads="1" noTextEdit="1"/>
          </p:cNvSpPr>
          <p:nvPr>
            <p:ph type="sldImg"/>
          </p:nvPr>
        </p:nvSpPr>
        <p:spPr>
          <a:ln/>
        </p:spPr>
      </p:sp>
      <p:sp>
        <p:nvSpPr>
          <p:cNvPr id="388100" name="Rectangle 3"/>
          <p:cNvSpPr>
            <a:spLocks noGrp="1" noChangeArrowheads="1"/>
          </p:cNvSpPr>
          <p:nvPr>
            <p:ph type="body" idx="1"/>
          </p:nvPr>
        </p:nvSpPr>
        <p:spPr>
          <a:noFill/>
          <a:ln/>
        </p:spPr>
        <p:txBody>
          <a:bodyPr/>
          <a:lstStyle/>
          <a:p>
            <a:pPr eaLnBrk="1" hangingPunct="1"/>
            <a:r>
              <a:rPr lang="en-US" dirty="0" smtClean="0"/>
              <a:t>The orogeny begins when the Taconic terrane converges on the Southwest Virginia High from the southeast. Along the western border of the terrane oceanic lithosphere is descending down a subduction zone, keeping the volcanoes in the terrane active. Between the terrane and the continent edge is the Proto-Atlantic remnant ocean basin (ROB), quickly disappearing down a subduction zone. When it is gone, the continent and terrane will collide. For the time being, carbonates rocks continue to flourish throughout the tectonically stable and climatically tropical Mid-Atlantic - completely oblivious to the “terrane-wreck” [sic] approaching on the horizon. Had they noticed the wisps of volcanic ash blowing past them on the trade winds from the still active volcanoes in the Taconic terrane, perhaps the carbonate-depositing, reef-building creatures would have moved to safer digs.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dirty="0" smtClean="0"/>
              <a:t>But coral, brachiopods, and sponges are not known for their keen geological awareness or mobility for that matter. </a:t>
            </a:r>
          </a:p>
        </p:txBody>
      </p:sp>
      <p:sp>
        <p:nvSpPr>
          <p:cNvPr id="389124" name="Slide Number Placeholder 3"/>
          <p:cNvSpPr>
            <a:spLocks noGrp="1"/>
          </p:cNvSpPr>
          <p:nvPr>
            <p:ph type="sldNum" sz="quarter" idx="5"/>
          </p:nvPr>
        </p:nvSpPr>
        <p:spPr>
          <a:noFill/>
        </p:spPr>
        <p:txBody>
          <a:bodyPr/>
          <a:lstStyle/>
          <a:p>
            <a:fld id="{9A637A73-B845-4F75-BE7E-8CD5820AA4B5}"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noFill/>
          <a:ln/>
        </p:spPr>
        <p:txBody>
          <a:bodyPr/>
          <a:lstStyle/>
          <a:p>
            <a:r>
              <a:rPr lang="en-US" dirty="0" smtClean="0"/>
              <a:t>…</a:t>
            </a:r>
          </a:p>
        </p:txBody>
      </p:sp>
      <p:sp>
        <p:nvSpPr>
          <p:cNvPr id="389124" name="Slide Number Placeholder 3"/>
          <p:cNvSpPr>
            <a:spLocks noGrp="1"/>
          </p:cNvSpPr>
          <p:nvPr>
            <p:ph type="sldNum" sz="quarter" idx="5"/>
          </p:nvPr>
        </p:nvSpPr>
        <p:spPr>
          <a:noFill/>
        </p:spPr>
        <p:txBody>
          <a:bodyPr/>
          <a:lstStyle/>
          <a:p>
            <a:fld id="{9A637A73-B845-4F75-BE7E-8CD5820AA4B5}"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7"/>
          <p:cNvSpPr>
            <a:spLocks noGrp="1" noChangeArrowheads="1"/>
          </p:cNvSpPr>
          <p:nvPr>
            <p:ph type="sldNum" sz="quarter" idx="5"/>
          </p:nvPr>
        </p:nvSpPr>
        <p:spPr>
          <a:noFill/>
        </p:spPr>
        <p:txBody>
          <a:bodyPr/>
          <a:lstStyle/>
          <a:p>
            <a:fld id="{3D334C12-907A-4986-902E-F4536E358F1D}" type="slidenum">
              <a:rPr lang="en-US" smtClean="0"/>
              <a:pPr/>
              <a:t>38</a:t>
            </a:fld>
            <a:endParaRPr lang="en-US" smtClean="0"/>
          </a:p>
        </p:txBody>
      </p:sp>
      <p:sp>
        <p:nvSpPr>
          <p:cNvPr id="390147" name="Rectangle 2"/>
          <p:cNvSpPr>
            <a:spLocks noGrp="1" noRot="1" noChangeAspect="1" noChangeArrowheads="1" noTextEdit="1"/>
          </p:cNvSpPr>
          <p:nvPr>
            <p:ph type="sldImg"/>
          </p:nvPr>
        </p:nvSpPr>
        <p:spPr>
          <a:ln/>
        </p:spPr>
      </p:sp>
      <p:sp>
        <p:nvSpPr>
          <p:cNvPr id="390148" name="Rectangle 3"/>
          <p:cNvSpPr>
            <a:spLocks noGrp="1" noChangeArrowheads="1"/>
          </p:cNvSpPr>
          <p:nvPr>
            <p:ph type="body" idx="1"/>
          </p:nvPr>
        </p:nvSpPr>
        <p:spPr>
          <a:noFill/>
          <a:ln/>
        </p:spPr>
        <p:txBody>
          <a:bodyPr/>
          <a:lstStyle/>
          <a:p>
            <a:pPr eaLnBrk="1" hangingPunct="1"/>
            <a:r>
              <a:rPr lang="en-US" dirty="0" smtClean="0"/>
              <a:t>As the last of the remnant ocean basin descends into the subduction zone the terrane finally collides with the Southwest Virginia high, sticking so prominently out into the Proto-Atlantic. With the collision the terrane becomes a hinterland,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noFill/>
        </p:spPr>
        <p:txBody>
          <a:bodyPr/>
          <a:lstStyle/>
          <a:p>
            <a:fld id="{5E272D7A-AAA3-40A5-B1B9-74D8EF5C0FD7}" type="slidenum">
              <a:rPr lang="en-US" smtClean="0"/>
              <a:pPr/>
              <a:t>39</a:t>
            </a:fld>
            <a:endParaRPr lang="en-US" smtClean="0"/>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noFill/>
          <a:ln/>
        </p:spPr>
        <p:txBody>
          <a:bodyPr/>
          <a:lstStyle/>
          <a:p>
            <a:pPr eaLnBrk="1" hangingPunct="1"/>
            <a:r>
              <a:rPr lang="en-US" dirty="0" smtClean="0"/>
              <a:t>… while inland from the first impact a foreland basin develops, the “Blount</a:t>
            </a:r>
            <a:r>
              <a:rPr lang="en-US" b="1" dirty="0" smtClean="0"/>
              <a:t>”</a:t>
            </a:r>
            <a:r>
              <a:rPr lang="en-US" dirty="0" smtClean="0"/>
              <a:t>. Actually there will be several foreland basins before all is said and done, but this is the first.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5CF2EA83-AF5D-4C1E-BBD8-BD7F88048FDF}" type="slidenum">
              <a:rPr lang="en-US" smtClean="0"/>
              <a:pPr/>
              <a:t>4</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a:lstStyle/>
          <a:p>
            <a:pPr eaLnBrk="1" hangingPunct="1"/>
            <a:r>
              <a:rPr lang="en-US" dirty="0" smtClean="0"/>
              <a:t>Since Shenandoah National Park only encompasses the Blue Ridge province, no rock record of Paleozoic DCM sedimentation exists there. Paleozoic DCM strata is, however, well represented in the Valley and Ridge province which is adjacent to Shenandoah and also comprises the northwestern portions of Great Smokey National Park.</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noFill/>
        </p:spPr>
        <p:txBody>
          <a:bodyPr/>
          <a:lstStyle/>
          <a:p>
            <a:fld id="{C04644FC-A38B-45FC-972F-4E21ACE3F4BA}" type="slidenum">
              <a:rPr lang="en-US" smtClean="0"/>
              <a:pPr/>
              <a:t>40</a:t>
            </a:fld>
            <a:endParaRPr lang="en-US" smtClean="0"/>
          </a:p>
        </p:txBody>
      </p:sp>
      <p:sp>
        <p:nvSpPr>
          <p:cNvPr id="392195" name="Rectangle 2"/>
          <p:cNvSpPr>
            <a:spLocks noGrp="1" noRot="1" noChangeAspect="1" noChangeArrowheads="1" noTextEdit="1"/>
          </p:cNvSpPr>
          <p:nvPr>
            <p:ph type="sldImg"/>
          </p:nvPr>
        </p:nvSpPr>
        <p:spPr>
          <a:ln/>
        </p:spPr>
      </p:sp>
      <p:sp>
        <p:nvSpPr>
          <p:cNvPr id="392196" name="Rectangle 3"/>
          <p:cNvSpPr>
            <a:spLocks noGrp="1" noChangeArrowheads="1"/>
          </p:cNvSpPr>
          <p:nvPr>
            <p:ph type="body" idx="1"/>
          </p:nvPr>
        </p:nvSpPr>
        <p:spPr>
          <a:noFill/>
          <a:ln/>
        </p:spPr>
        <p:txBody>
          <a:bodyPr/>
          <a:lstStyle/>
          <a:p>
            <a:pPr eaLnBrk="1" hangingPunct="1"/>
            <a:r>
              <a:rPr lang="en-US" dirty="0" smtClean="0"/>
              <a:t>A few million years after the first impact, the Taconic terrane wraps around and collides for a second time with southeastern Pennsylvania, building a second hinterland mountain. The “</a:t>
            </a:r>
            <a:r>
              <a:rPr lang="en-US" dirty="0" err="1" smtClean="0"/>
              <a:t>Queenston</a:t>
            </a:r>
            <a:r>
              <a:rPr lang="en-US" b="1" dirty="0" smtClean="0"/>
              <a:t>”</a:t>
            </a:r>
            <a:r>
              <a:rPr lang="en-US" dirty="0" smtClean="0"/>
              <a:t> foreland basin develops to the west in central Pennsylvania.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noFill/>
        </p:spPr>
        <p:txBody>
          <a:bodyPr/>
          <a:lstStyle/>
          <a:p>
            <a:fld id="{7E134A69-0AEB-4876-B0A4-1D54128B7C44}" type="slidenum">
              <a:rPr lang="en-US" smtClean="0"/>
              <a:pPr/>
              <a:t>41</a:t>
            </a:fld>
            <a:endParaRPr lang="en-US" smtClean="0"/>
          </a:p>
        </p:txBody>
      </p:sp>
      <p:sp>
        <p:nvSpPr>
          <p:cNvPr id="393219" name="Rectangle 2"/>
          <p:cNvSpPr>
            <a:spLocks noGrp="1" noRot="1" noChangeAspect="1" noChangeArrowheads="1" noTextEdit="1"/>
          </p:cNvSpPr>
          <p:nvPr>
            <p:ph type="sldImg"/>
          </p:nvPr>
        </p:nvSpPr>
        <p:spPr>
          <a:ln/>
        </p:spPr>
      </p:sp>
      <p:sp>
        <p:nvSpPr>
          <p:cNvPr id="393220" name="Rectangle 3"/>
          <p:cNvSpPr>
            <a:spLocks noGrp="1" noChangeArrowheads="1"/>
          </p:cNvSpPr>
          <p:nvPr>
            <p:ph type="body" idx="1"/>
          </p:nvPr>
        </p:nvSpPr>
        <p:spPr>
          <a:noFill/>
          <a:ln/>
        </p:spPr>
        <p:txBody>
          <a:bodyPr/>
          <a:lstStyle/>
          <a:p>
            <a:pPr eaLnBrk="1" hangingPunct="1"/>
            <a:r>
              <a:rPr lang="en-US" dirty="0" smtClean="0"/>
              <a:t>With the Taconic terrane now hung up on the two promontories it stops moving. In between the two collision points lies a protected reentrant, set back too far from the terrane to undergo major deformation. The reentrant is not unscathed, however, and what does happen takes some understanding of subduction zone dynamics. Running in front of a subduction zone on the oceanic side of a trench is a peripheral bulge, an arch in the oceanic floor.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a:ln/>
        </p:spPr>
      </p:sp>
      <p:sp>
        <p:nvSpPr>
          <p:cNvPr id="394243" name="Notes Placeholder 2"/>
          <p:cNvSpPr>
            <a:spLocks noGrp="1"/>
          </p:cNvSpPr>
          <p:nvPr>
            <p:ph type="body" idx="1"/>
          </p:nvPr>
        </p:nvSpPr>
        <p:spPr>
          <a:noFill/>
          <a:ln/>
        </p:spPr>
        <p:txBody>
          <a:bodyPr/>
          <a:lstStyle/>
          <a:p>
            <a:r>
              <a:rPr lang="en-US" dirty="0" smtClean="0"/>
              <a:t>This bulge is like a wave continuously running away from the front of a boat.</a:t>
            </a:r>
          </a:p>
        </p:txBody>
      </p:sp>
      <p:sp>
        <p:nvSpPr>
          <p:cNvPr id="394244" name="Slide Number Placeholder 3"/>
          <p:cNvSpPr>
            <a:spLocks noGrp="1"/>
          </p:cNvSpPr>
          <p:nvPr>
            <p:ph type="sldNum" sz="quarter" idx="5"/>
          </p:nvPr>
        </p:nvSpPr>
        <p:spPr>
          <a:noFill/>
        </p:spPr>
        <p:txBody>
          <a:bodyPr/>
          <a:lstStyle/>
          <a:p>
            <a:fld id="{7DC6198C-3DD0-4542-927F-93D5FF8E25E7}"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noFill/>
        </p:spPr>
        <p:txBody>
          <a:bodyPr/>
          <a:lstStyle/>
          <a:p>
            <a:fld id="{42D27EE7-BA3E-464B-8B22-346F13272CD0}" type="slidenum">
              <a:rPr lang="en-US" smtClean="0"/>
              <a:pPr/>
              <a:t>43</a:t>
            </a:fld>
            <a:endParaRPr lang="en-US" smtClean="0"/>
          </a:p>
        </p:txBody>
      </p:sp>
      <p:sp>
        <p:nvSpPr>
          <p:cNvPr id="395267" name="Rectangle 2"/>
          <p:cNvSpPr>
            <a:spLocks noGrp="1" noRot="1" noChangeAspect="1" noChangeArrowheads="1" noTextEdit="1"/>
          </p:cNvSpPr>
          <p:nvPr>
            <p:ph type="sldImg"/>
          </p:nvPr>
        </p:nvSpPr>
        <p:spPr>
          <a:ln/>
        </p:spPr>
      </p:sp>
      <p:sp>
        <p:nvSpPr>
          <p:cNvPr id="395268" name="Rectangle 3"/>
          <p:cNvSpPr>
            <a:spLocks noGrp="1" noChangeArrowheads="1"/>
          </p:cNvSpPr>
          <p:nvPr>
            <p:ph type="body" idx="1"/>
          </p:nvPr>
        </p:nvSpPr>
        <p:spPr>
          <a:noFill/>
          <a:ln/>
        </p:spPr>
        <p:txBody>
          <a:bodyPr/>
          <a:lstStyle/>
          <a:p>
            <a:r>
              <a:rPr lang="en-US" dirty="0" smtClean="0"/>
              <a:t>In the Ordovician, as the terrane approaches, the bulge is the first thing to hit North America, and it slightly lifts the continent into an arch, moving like a wave inland. At the major impact sites we would see no evidence of the bulge, since it will be destroyed by the rest of the mountain building.</a:t>
            </a:r>
          </a:p>
          <a:p>
            <a:endParaRPr lang="en-US" dirty="0" smtClean="0"/>
          </a:p>
          <a:p>
            <a:pPr eaLnBrk="1" hangingPunct="1"/>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noFill/>
        </p:spPr>
        <p:txBody>
          <a:bodyPr/>
          <a:lstStyle/>
          <a:p>
            <a:fld id="{BB8FFF86-905C-4A51-A6D0-D0D731BB28C7}" type="slidenum">
              <a:rPr lang="en-US" smtClean="0"/>
              <a:pPr/>
              <a:t>44</a:t>
            </a:fld>
            <a:endParaRPr lang="en-US" smtClean="0"/>
          </a:p>
        </p:txBody>
      </p:sp>
      <p:sp>
        <p:nvSpPr>
          <p:cNvPr id="396291" name="Rectangle 2"/>
          <p:cNvSpPr>
            <a:spLocks noGrp="1" noRot="1" noChangeAspect="1" noChangeArrowheads="1" noTextEdit="1"/>
          </p:cNvSpPr>
          <p:nvPr>
            <p:ph type="sldImg"/>
          </p:nvPr>
        </p:nvSpPr>
        <p:spPr>
          <a:ln/>
        </p:spPr>
      </p:sp>
      <p:sp>
        <p:nvSpPr>
          <p:cNvPr id="396292" name="Rectangle 3"/>
          <p:cNvSpPr>
            <a:spLocks noGrp="1" noChangeArrowheads="1"/>
          </p:cNvSpPr>
          <p:nvPr>
            <p:ph type="body" idx="1"/>
          </p:nvPr>
        </p:nvSpPr>
        <p:spPr>
          <a:noFill/>
          <a:ln/>
        </p:spPr>
        <p:txBody>
          <a:bodyPr/>
          <a:lstStyle/>
          <a:p>
            <a:pPr eaLnBrk="1" hangingPunct="1"/>
            <a:r>
              <a:rPr lang="en-US" dirty="0" smtClean="0"/>
              <a:t>But in the reentrant the bulge is preserved (in sediment that is; there is no actual bulge today) as the </a:t>
            </a:r>
            <a:r>
              <a:rPr lang="en-US" b="1" i="1" dirty="0" smtClean="0"/>
              <a:t>Little North Mountain arch</a:t>
            </a:r>
            <a:r>
              <a:rPr lang="en-US" dirty="0" smtClean="0"/>
              <a:t>. The arch divides the protected reentrant into two foreland basins, a </a:t>
            </a:r>
            <a:r>
              <a:rPr lang="en-US" b="1" i="1" dirty="0" smtClean="0"/>
              <a:t>Western Cratonic Basin</a:t>
            </a:r>
            <a:r>
              <a:rPr lang="en-US" dirty="0" smtClean="0"/>
              <a:t> and an </a:t>
            </a:r>
            <a:r>
              <a:rPr lang="en-US" b="1" i="1" dirty="0" smtClean="0"/>
              <a:t>Eastern flysch basin</a:t>
            </a:r>
            <a:r>
              <a:rPr lang="en-US" dirty="0" smtClean="0"/>
              <a:t>. On the east side of the flysch basin the terrane is hung up and acts as a dam sealing the flysch basin off from the ocean on the other side. The Western Cratonic basin is continuous with the shallow Tippecanoe sea covering most of North America at the time, and it also merges north with the </a:t>
            </a:r>
            <a:r>
              <a:rPr lang="en-US" dirty="0" err="1" smtClean="0"/>
              <a:t>Queenston</a:t>
            </a:r>
            <a:r>
              <a:rPr lang="en-US" dirty="0" smtClean="0"/>
              <a:t> foreland basin.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noFill/>
        </p:spPr>
        <p:txBody>
          <a:bodyPr/>
          <a:lstStyle/>
          <a:p>
            <a:fld id="{A7248B8A-FDFA-41A4-9FD8-4D1E56E55DBD}" type="slidenum">
              <a:rPr lang="en-US" smtClean="0"/>
              <a:pPr/>
              <a:t>45</a:t>
            </a:fld>
            <a:endParaRPr lang="en-US" smtClean="0"/>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a:ln/>
        </p:spPr>
        <p:txBody>
          <a:bodyPr/>
          <a:lstStyle/>
          <a:p>
            <a:pPr eaLnBrk="1" hangingPunct="1"/>
            <a:r>
              <a:rPr lang="en-US" dirty="0" smtClean="0"/>
              <a:t>Note that now, with the collision, the Proto-Atlantic ocean has disappeared down the subduction zone. But there is still an ocean east of the terrane. It is the Rheic ocean.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noFill/>
        </p:spPr>
        <p:txBody>
          <a:bodyPr/>
          <a:lstStyle/>
          <a:p>
            <a:fld id="{48372F00-B27E-4F4D-B4D2-7AC839A1EFE2}" type="slidenum">
              <a:rPr lang="en-US" smtClean="0"/>
              <a:pPr/>
              <a:t>46</a:t>
            </a:fld>
            <a:endParaRPr lang="en-US" smtClean="0"/>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noFill/>
          <a:ln/>
        </p:spPr>
        <p:txBody>
          <a:bodyPr/>
          <a:lstStyle/>
          <a:p>
            <a:pPr eaLnBrk="1" hangingPunct="1"/>
            <a:r>
              <a:rPr lang="en-US" dirty="0" smtClean="0"/>
              <a:t>With the terrane stopped, the orogeny is now effectively over. No more mountain building can occur. The only thing that remains is for the mountains to erode, and the foreland basins to fill with sediment. But in the Taconic even this is not simple because we have two major </a:t>
            </a:r>
            <a:r>
              <a:rPr lang="en-US" dirty="0" err="1" smtClean="0"/>
              <a:t>sourcelands</a:t>
            </a:r>
            <a:r>
              <a:rPr lang="en-US" dirty="0" smtClean="0"/>
              <a:t>, one in the north and one in the south (not to mention the terrane blocking the opening of the reentrant), and several foreland basins. From the southern Virginia </a:t>
            </a:r>
            <a:r>
              <a:rPr lang="en-US" dirty="0" err="1" smtClean="0"/>
              <a:t>sourceland</a:t>
            </a:r>
            <a:r>
              <a:rPr lang="en-US" dirty="0" smtClean="0"/>
              <a:t> sediment spreads out in two directions. One is the </a:t>
            </a:r>
            <a:r>
              <a:rPr lang="en-US" b="1" i="1" dirty="0" smtClean="0"/>
              <a:t>Blount clastic wedge</a:t>
            </a:r>
            <a:r>
              <a:rPr lang="en-US" dirty="0" smtClean="0"/>
              <a:t> (foreland basin) spreading westward through southwest Virginia into Kentucky and Tennessee. The second is the </a:t>
            </a:r>
            <a:r>
              <a:rPr lang="en-US" b="1" i="1" dirty="0" smtClean="0"/>
              <a:t>Martinsburg flysch</a:t>
            </a:r>
            <a:r>
              <a:rPr lang="en-US" dirty="0" smtClean="0"/>
              <a:t>, traveling northeast, down the deep axis of the flysch basin, trapped between the terrane on the east and the Little North Mountain arch on the west. The Martinsburg flysch is made of very immature sediments (rich in feldspar and rock fragments) flowing as deep water turbidity currents (underwater avalanches) down the axis of the basin. These currents flow all the way to Pennsylvania. From the Pennsylvania </a:t>
            </a:r>
            <a:r>
              <a:rPr lang="en-US" dirty="0" err="1" smtClean="0"/>
              <a:t>sourceland</a:t>
            </a:r>
            <a:r>
              <a:rPr lang="en-US" dirty="0" smtClean="0"/>
              <a:t>, sediment flows westward into the </a:t>
            </a:r>
            <a:r>
              <a:rPr lang="en-US" b="1" i="1" dirty="0" err="1" smtClean="0"/>
              <a:t>Queenston</a:t>
            </a:r>
            <a:r>
              <a:rPr lang="en-US" b="1" i="1" dirty="0" smtClean="0"/>
              <a:t> foreland basin</a:t>
            </a:r>
            <a:r>
              <a:rPr lang="en-US" dirty="0" smtClean="0"/>
              <a:t> (clastic wedge) in central Pennsylvania. And from there it turns southwestward into the Western Cratonic basin of West Virginia. Some of it encroaches up onto the back side of the Little North Mountain Arch, but none is able to cross over into the flysch basin. Not until the very end, when the basins are full, and the mountains virtually all gone, will sediment spread from one basin into another.</a:t>
            </a:r>
            <a:br>
              <a:rPr lang="en-US" dirty="0" smtClean="0"/>
            </a:b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noFill/>
        </p:spPr>
        <p:txBody>
          <a:bodyPr/>
          <a:lstStyle/>
          <a:p>
            <a:fld id="{E72D18E3-D558-4F1D-9667-B2DF2CF08071}" type="slidenum">
              <a:rPr lang="en-US" smtClean="0"/>
              <a:pPr/>
              <a:t>47</a:t>
            </a:fld>
            <a:endParaRPr lang="en-US" smtClean="0"/>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noFill/>
          <a:ln/>
        </p:spPr>
        <p:txBody>
          <a:bodyPr/>
          <a:lstStyle/>
          <a:p>
            <a:pPr eaLnBrk="1" hangingPunct="1"/>
            <a:r>
              <a:rPr lang="en-US" dirty="0" smtClean="0"/>
              <a:t>The end of orogenies in general, and the Taconic in particular are easily recognized in the rock record. Orogenies produce very thick accumulations of immature sediments. But, as the orogeny ends, the supply of immature clastic sediment wanes, and sediments return to non-mountain building types - carbonates and quartz sandstones.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noFill/>
        </p:spPr>
        <p:txBody>
          <a:bodyPr/>
          <a:lstStyle/>
          <a:p>
            <a:fld id="{8C26D4B6-51FB-4ED4-B066-341D732E85F8}" type="slidenum">
              <a:rPr lang="en-US" smtClean="0"/>
              <a:pPr/>
              <a:t>48</a:t>
            </a:fld>
            <a:endParaRPr lang="en-US" smtClean="0"/>
          </a:p>
        </p:txBody>
      </p:sp>
      <p:sp>
        <p:nvSpPr>
          <p:cNvPr id="400387" name="Rectangle 2"/>
          <p:cNvSpPr>
            <a:spLocks noGrp="1" noRot="1" noChangeAspect="1" noChangeArrowheads="1" noTextEdit="1"/>
          </p:cNvSpPr>
          <p:nvPr>
            <p:ph type="sldImg"/>
          </p:nvPr>
        </p:nvSpPr>
        <p:spPr>
          <a:ln/>
        </p:spPr>
      </p:sp>
      <p:sp>
        <p:nvSpPr>
          <p:cNvPr id="400388" name="Rectangle 3"/>
          <p:cNvSpPr>
            <a:spLocks noGrp="1" noChangeArrowheads="1"/>
          </p:cNvSpPr>
          <p:nvPr>
            <p:ph type="body" idx="1"/>
          </p:nvPr>
        </p:nvSpPr>
        <p:spPr>
          <a:noFill/>
          <a:ln/>
        </p:spPr>
        <p:txBody>
          <a:bodyPr/>
          <a:lstStyle/>
          <a:p>
            <a:pPr eaLnBrk="1" hangingPunct="1"/>
            <a:r>
              <a:rPr lang="en-US" dirty="0" smtClean="0"/>
              <a:t>The end of the Taconic orogeny is marked by an extremely pure quartz sandstone called the Tuscarora that blankets the entire Appalachian region from New York to Tennessee. It contains very little feldspar or clay that would indicate rapid deposition.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a:ln/>
        </p:spPr>
      </p:sp>
      <p:sp>
        <p:nvSpPr>
          <p:cNvPr id="401411" name="Notes Placeholder 2"/>
          <p:cNvSpPr>
            <a:spLocks noGrp="1"/>
          </p:cNvSpPr>
          <p:nvPr>
            <p:ph type="body" idx="1"/>
          </p:nvPr>
        </p:nvSpPr>
        <p:spPr>
          <a:noFill/>
          <a:ln/>
        </p:spPr>
        <p:txBody>
          <a:bodyPr/>
          <a:lstStyle/>
          <a:p>
            <a:r>
              <a:rPr lang="en-US" dirty="0" smtClean="0"/>
              <a:t>Seneca Rocks in W. Virginia highlights the durability of the Tuscarora. The maturity of the sandstone tells us the Taconic mountains have been eroded down to stability. It also tells us all the various foreland basins have filled in to allow the Tuscarora sand to spread more or less uniformly everywhere.</a:t>
            </a:r>
          </a:p>
          <a:p>
            <a:endParaRPr lang="en-US" dirty="0" smtClean="0"/>
          </a:p>
        </p:txBody>
      </p:sp>
      <p:sp>
        <p:nvSpPr>
          <p:cNvPr id="401412" name="Slide Number Placeholder 3"/>
          <p:cNvSpPr>
            <a:spLocks noGrp="1"/>
          </p:cNvSpPr>
          <p:nvPr>
            <p:ph type="sldNum" sz="quarter" idx="5"/>
          </p:nvPr>
        </p:nvSpPr>
        <p:spPr>
          <a:noFill/>
        </p:spPr>
        <p:txBody>
          <a:bodyPr/>
          <a:lstStyle/>
          <a:p>
            <a:fld id="{E495BE0C-D643-4021-B2EA-A364008E1F41}"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B14C3BE2-8BBD-427C-ADCB-6D25176D9062}" type="slidenum">
              <a:rPr lang="en-US" smtClean="0"/>
              <a:pPr/>
              <a:t>5</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r>
              <a:rPr lang="en-US" dirty="0" smtClean="0"/>
              <a:t>Apparently rifting started earlier in southern Appalachians. Remember the Late Proterozoic Thunderhead Sandstone we mentioned in reference to waterfalls in Great Smokey National Park? Well it deposited as relatively deepwater turbidites in a rift valley that must have been submerged at the time.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7"/>
          <p:cNvSpPr>
            <a:spLocks noGrp="1" noChangeArrowheads="1"/>
          </p:cNvSpPr>
          <p:nvPr>
            <p:ph type="sldNum" sz="quarter" idx="5"/>
          </p:nvPr>
        </p:nvSpPr>
        <p:spPr>
          <a:noFill/>
        </p:spPr>
        <p:txBody>
          <a:bodyPr/>
          <a:lstStyle/>
          <a:p>
            <a:fld id="{C2D59D3A-2963-42C2-9A5A-B4AB1D5AB1B7}" type="slidenum">
              <a:rPr lang="en-US" smtClean="0"/>
              <a:pPr/>
              <a:t>50</a:t>
            </a:fld>
            <a:endParaRPr lang="en-US" smtClean="0"/>
          </a:p>
        </p:txBody>
      </p:sp>
      <p:sp>
        <p:nvSpPr>
          <p:cNvPr id="402435" name="Rectangle 2"/>
          <p:cNvSpPr>
            <a:spLocks noGrp="1" noRot="1" noChangeAspect="1" noChangeArrowheads="1" noTextEdit="1"/>
          </p:cNvSpPr>
          <p:nvPr>
            <p:ph type="sldImg"/>
          </p:nvPr>
        </p:nvSpPr>
        <p:spPr>
          <a:ln/>
        </p:spPr>
      </p:sp>
      <p:sp>
        <p:nvSpPr>
          <p:cNvPr id="402436" name="Rectangle 3"/>
          <p:cNvSpPr>
            <a:spLocks noGrp="1" noChangeArrowheads="1"/>
          </p:cNvSpPr>
          <p:nvPr>
            <p:ph type="body" idx="1"/>
          </p:nvPr>
        </p:nvSpPr>
        <p:spPr>
          <a:noFill/>
          <a:ln/>
        </p:spPr>
        <p:txBody>
          <a:bodyPr/>
          <a:lstStyle/>
          <a:p>
            <a:pPr eaLnBrk="1" hangingPunct="1"/>
            <a:r>
              <a:rPr lang="en-US" dirty="0" smtClean="0"/>
              <a:t>That strong tidal currents helped spread the Tuscarora is indicated by bidirectional cross-bedding. The herringbone-like pattern forms when ebb and flood currents change directions by 180°.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7"/>
          <p:cNvSpPr>
            <a:spLocks noGrp="1" noChangeArrowheads="1"/>
          </p:cNvSpPr>
          <p:nvPr>
            <p:ph type="sldNum" sz="quarter" idx="5"/>
          </p:nvPr>
        </p:nvSpPr>
        <p:spPr>
          <a:noFill/>
        </p:spPr>
        <p:txBody>
          <a:bodyPr/>
          <a:lstStyle/>
          <a:p>
            <a:fld id="{DB115735-5F87-4185-A427-58A142EC6128}" type="slidenum">
              <a:rPr lang="en-US" smtClean="0"/>
              <a:pPr/>
              <a:t>51</a:t>
            </a:fld>
            <a:endParaRPr lang="en-US" smtClean="0"/>
          </a:p>
        </p:txBody>
      </p:sp>
      <p:sp>
        <p:nvSpPr>
          <p:cNvPr id="403459" name="Rectangle 2"/>
          <p:cNvSpPr>
            <a:spLocks noGrp="1" noRot="1" noChangeAspect="1" noChangeArrowheads="1" noTextEdit="1"/>
          </p:cNvSpPr>
          <p:nvPr>
            <p:ph type="sldImg"/>
          </p:nvPr>
        </p:nvSpPr>
        <p:spPr>
          <a:ln/>
        </p:spPr>
      </p:sp>
      <p:sp>
        <p:nvSpPr>
          <p:cNvPr id="403460" name="Rectangle 3"/>
          <p:cNvSpPr>
            <a:spLocks noGrp="1" noChangeArrowheads="1"/>
          </p:cNvSpPr>
          <p:nvPr>
            <p:ph type="body" idx="1"/>
          </p:nvPr>
        </p:nvSpPr>
        <p:spPr>
          <a:noFill/>
          <a:ln/>
        </p:spPr>
        <p:txBody>
          <a:bodyPr/>
          <a:lstStyle/>
          <a:p>
            <a:pPr eaLnBrk="1" hangingPunct="1"/>
            <a:r>
              <a:rPr lang="en-US" dirty="0" smtClean="0"/>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499C3B5F-CBB5-4D47-A30D-A203F694A373}" type="slidenum">
              <a:rPr lang="en-US" smtClean="0"/>
              <a:pPr/>
              <a:t>6</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r>
              <a:rPr lang="en-US" dirty="0" smtClean="0"/>
              <a:t>Once begun, rifting quickly (10's of millions of years) opens an ocean basin hundreds, then thousands of km wide. As this occurs the source of heat that initially lifted, stretched, and broke the region to form the horsts and grabens remains in the center of the newly forming ocean basin, and thus moves farther and farther away from the new divergent continental margin. As a result the DCM cools, becomes denser, and sinks. Soon the rugged topography of the rift system smoothes out, both by erosion of the horsts, and the filling of the graben. All this happens quickly; the transition from rugged horst mountains to sinking of the continental terrace takes less than 5 million years. The early DCM officially begins when the edge of the continent finally subsides below sea level.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1F860FF4-7F75-4C92-B429-8C886CA166B9}" type="slidenum">
              <a:rPr lang="en-US" smtClean="0"/>
              <a:pPr/>
              <a:t>7</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a:lstStyle/>
          <a:p>
            <a:pPr eaLnBrk="1" hangingPunct="1"/>
            <a:r>
              <a:rPr lang="en-US" dirty="0" smtClean="0"/>
              <a:t>This transition is marked in the stratigraphic record a beach deposit of quartz sandstone, that began to migrate, or transgress, across the continent with the subsidence of the continental edge. The transgression will end in Wisconsin in about 100 million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CF3B27A8-67FB-47AC-A185-A887D25F1C9B}" type="slidenum">
              <a:rPr lang="en-US" smtClean="0"/>
              <a:pPr/>
              <a:t>8</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r>
              <a:rPr lang="en-US" dirty="0" smtClean="0"/>
              <a:t>Carbonates cover the transgressive quartz sandstone later in the Cambrian but without the intervening shale which is so typical of DCM sedimentation. The rapid transition from pure quartz sandstone to carbonates, without intervening shale, is an indication of how quickly the rift stage stabilized into the early divergent continental margin.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7EF395B2-5895-4D64-B4D3-04CBD5D7AE50}" type="slidenum">
              <a:rPr lang="en-US" smtClean="0"/>
              <a:pPr/>
              <a:t>9</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r>
              <a:rPr lang="en-US" dirty="0" smtClean="0"/>
              <a:t> Following the late Proterozoic/early Cambrian rifting a nearly 120 million-year period of tectonic quiet settled in along the east coast of North America. During this time the continental edge, subsiding quickly at first and then ever more slowly, continuously accumulated enough sediments to keep the water shallow. The result is a wedge of sediments, thin toward the craton</a:t>
            </a:r>
            <a:r>
              <a:rPr lang="en-US" baseline="0" dirty="0" smtClean="0"/>
              <a:t> and </a:t>
            </a:r>
            <a:r>
              <a:rPr lang="en-US" dirty="0" smtClean="0"/>
              <a:t>becoming many kilometers thick toward the Proto-Atlantic ocean.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116D6-C0B8-4AD0-9CCF-DBC4E1E1E7A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4799AD-7BCA-4C2E-9637-FD5C7448525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74357C-8682-4106-8F70-CF867C6DEE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289B94-7B43-43A6-B3F2-F5C4E609D2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514BE-6744-48B9-B068-BB1FF9AFF3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85F48F-960B-4F6E-8B63-4DFB50A2E30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4CD9807-6173-4781-BF6B-3A89133B56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AABC0B-7BB3-45CC-A1F0-E9392D17C7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74CD90-6282-4689-974C-CAB0A1A6880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BC2F2B-A21F-4E7F-9DCA-81C0BA7846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5B1C6E-5F21-45D1-9364-D069374720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72432B97-D18E-45E6-B714-AE9F503DDE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images.google.com/imgres?imgurl=http://bioge.ubbcluj.ro/bucur/bucur.jpg&amp;imgrefurl=http://bioge.ubbcluj.ro/bucur/text.htm&amp;usg=__HJ3ofThWlffOK7p1gwtINfLp_iI=&amp;h=300&amp;w=242&amp;sz=67&amp;hl=en&amp;start=11&amp;um=1&amp;tbnid=keuQKKgGpJ4MWM:&amp;tbnh=116&amp;tbnw=94&amp;prev=/images?q=carbonate+professor&amp;imgtype=face&amp;as_st=y&amp;um=1&amp;hl=en" TargetMode="External"/><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9330" name="Picture 3"/>
          <p:cNvPicPr>
            <a:picLocks noChangeAspect="1" noChangeArrowheads="1"/>
          </p:cNvPicPr>
          <p:nvPr/>
        </p:nvPicPr>
        <p:blipFill>
          <a:blip r:embed="rId3"/>
          <a:srcRect/>
          <a:stretch>
            <a:fillRect/>
          </a:stretch>
        </p:blipFill>
        <p:spPr bwMode="auto">
          <a:xfrm>
            <a:off x="193675" y="2682875"/>
            <a:ext cx="8731250" cy="3006725"/>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99331" name="Text Box 4"/>
          <p:cNvSpPr txBox="1">
            <a:spLocks noChangeArrowheads="1"/>
          </p:cNvSpPr>
          <p:nvPr/>
        </p:nvSpPr>
        <p:spPr bwMode="auto">
          <a:xfrm>
            <a:off x="0" y="884238"/>
            <a:ext cx="9144000" cy="954087"/>
          </a:xfrm>
          <a:prstGeom prst="rect">
            <a:avLst/>
          </a:prstGeom>
          <a:noFill/>
          <a:ln w="38100">
            <a:noFill/>
            <a:miter lim="800000"/>
            <a:headEnd/>
            <a:tailEnd/>
          </a:ln>
        </p:spPr>
        <p:txBody>
          <a:bodyPr>
            <a:spAutoFit/>
          </a:bodyPr>
          <a:lstStyle/>
          <a:p>
            <a:pPr>
              <a:defRPr/>
            </a:pPr>
            <a:r>
              <a:rPr lang="en-US" dirty="0">
                <a:solidFill>
                  <a:schemeClr val="tx1"/>
                </a:solidFill>
                <a:effectLst>
                  <a:outerShdw blurRad="38100" dist="38100" dir="2700000" algn="tl">
                    <a:srgbClr val="000000">
                      <a:alpha val="43137"/>
                    </a:srgbClr>
                  </a:outerShdw>
                </a:effectLst>
              </a:rPr>
              <a:t>Opening of the Proto-Atlantic (Iapetus) Ocean</a:t>
            </a:r>
            <a:br>
              <a:rPr lang="en-US" dirty="0">
                <a:solidFill>
                  <a:schemeClr val="tx1"/>
                </a:solidFill>
                <a:effectLst>
                  <a:outerShdw blurRad="38100" dist="38100" dir="2700000" algn="tl">
                    <a:srgbClr val="000000">
                      <a:alpha val="43137"/>
                    </a:srgbClr>
                  </a:outerShdw>
                </a:effectLst>
              </a:rPr>
            </a:br>
            <a:r>
              <a:rPr lang="en-US" dirty="0">
                <a:solidFill>
                  <a:schemeClr val="tx1"/>
                </a:solidFill>
                <a:effectLst>
                  <a:outerShdw blurRad="38100" dist="38100" dir="2700000" algn="tl">
                    <a:srgbClr val="000000">
                      <a:alpha val="43137"/>
                    </a:srgbClr>
                  </a:outerShdw>
                </a:effectLst>
              </a:rPr>
              <a:t>Earliest Cambrian; 570 - 560 mya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3"/>
          <a:srcRect/>
          <a:stretch>
            <a:fillRect/>
          </a:stretch>
        </p:blipFill>
        <p:spPr bwMode="auto">
          <a:xfrm>
            <a:off x="1905000" y="0"/>
            <a:ext cx="55181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3"/>
          <a:srcRect/>
          <a:stretch>
            <a:fillRect/>
          </a:stretch>
        </p:blipFill>
        <p:spPr bwMode="auto">
          <a:xfrm>
            <a:off x="0" y="0"/>
            <a:ext cx="6294438" cy="6858000"/>
          </a:xfrm>
          <a:prstGeom prst="rect">
            <a:avLst/>
          </a:prstGeom>
          <a:noFill/>
          <a:ln w="9525">
            <a:noFill/>
            <a:miter lim="800000"/>
            <a:headEnd/>
            <a:tailEnd/>
          </a:ln>
        </p:spPr>
      </p:pic>
      <p:sp>
        <p:nvSpPr>
          <p:cNvPr id="103427" name="Text Box 3"/>
          <p:cNvSpPr txBox="1">
            <a:spLocks noChangeArrowheads="1"/>
          </p:cNvSpPr>
          <p:nvPr/>
        </p:nvSpPr>
        <p:spPr bwMode="auto">
          <a:xfrm>
            <a:off x="6781800" y="914400"/>
            <a:ext cx="2362200" cy="5210175"/>
          </a:xfrm>
          <a:prstGeom prst="rect">
            <a:avLst/>
          </a:prstGeom>
          <a:noFill/>
          <a:ln w="9525">
            <a:noFill/>
            <a:miter lim="800000"/>
            <a:headEnd/>
            <a:tailEnd/>
          </a:ln>
        </p:spPr>
        <p:txBody>
          <a:bodyPr>
            <a:spAutoFit/>
          </a:bodyPr>
          <a:lstStyle/>
          <a:p>
            <a:pPr algn="l">
              <a:spcBef>
                <a:spcPct val="50000"/>
              </a:spcBef>
            </a:pPr>
            <a:r>
              <a:rPr lang="en-US" sz="3200"/>
              <a:t>KNOW           THE               CANYON’S     HISTORY        </a:t>
            </a:r>
          </a:p>
          <a:p>
            <a:pPr algn="l">
              <a:spcBef>
                <a:spcPct val="50000"/>
              </a:spcBef>
            </a:pPr>
            <a:r>
              <a:rPr lang="en-US" sz="3200"/>
              <a:t>STUDY           ROCKS          TRULY           MADE             BY                   TIME</a:t>
            </a:r>
            <a:r>
              <a:rPr lang="en-US"/>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descr="514"/>
          <p:cNvPicPr>
            <a:picLocks noChangeAspect="1" noChangeArrowheads="1"/>
          </p:cNvPicPr>
          <p:nvPr/>
        </p:nvPicPr>
        <p:blipFill>
          <a:blip r:embed="rId3"/>
          <a:srcRect/>
          <a:stretch>
            <a:fillRect/>
          </a:stretch>
        </p:blipFill>
        <p:spPr bwMode="auto">
          <a:xfrm>
            <a:off x="0" y="533400"/>
            <a:ext cx="9144000" cy="577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5474" name="Picture 2" descr="sauk"/>
          <p:cNvPicPr>
            <a:picLocks noChangeAspect="1" noChangeArrowheads="1"/>
          </p:cNvPicPr>
          <p:nvPr/>
        </p:nvPicPr>
        <p:blipFill>
          <a:blip r:embed="rId3"/>
          <a:srcRect/>
          <a:stretch>
            <a:fillRect/>
          </a:stretch>
        </p:blipFill>
        <p:spPr bwMode="auto">
          <a:xfrm>
            <a:off x="397228" y="870064"/>
            <a:ext cx="8324144" cy="5095648"/>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05475" name="Text Box 3"/>
          <p:cNvSpPr txBox="1">
            <a:spLocks noChangeArrowheads="1"/>
          </p:cNvSpPr>
          <p:nvPr/>
        </p:nvSpPr>
        <p:spPr bwMode="auto">
          <a:xfrm>
            <a:off x="0" y="174176"/>
            <a:ext cx="9144000" cy="519113"/>
          </a:xfrm>
          <a:prstGeom prst="rect">
            <a:avLst/>
          </a:prstGeom>
          <a:noFill/>
          <a:ln w="19050">
            <a:noFill/>
            <a:miter lim="800000"/>
            <a:headEnd/>
            <a:tailEnd/>
          </a:ln>
        </p:spPr>
        <p:txBody>
          <a:bodyPr>
            <a:spAutoFit/>
          </a:bodyPr>
          <a:lstStyle/>
          <a:p>
            <a:pPr>
              <a:spcBef>
                <a:spcPct val="50000"/>
              </a:spcBef>
            </a:pPr>
            <a:r>
              <a:rPr lang="en-US" dirty="0">
                <a:effectLst>
                  <a:outerShdw blurRad="38100" dist="38100" dir="2700000" algn="tl">
                    <a:srgbClr val="000000">
                      <a:alpha val="43137"/>
                    </a:srgbClr>
                  </a:outerShdw>
                </a:effectLst>
              </a:rPr>
              <a:t>Closer moon made tidal range greater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hysall"/>
          <p:cNvPicPr>
            <a:picLocks noChangeAspect="1" noChangeArrowheads="1"/>
          </p:cNvPicPr>
          <p:nvPr/>
        </p:nvPicPr>
        <p:blipFill>
          <a:blip r:embed="rId3"/>
          <a:srcRect/>
          <a:stretch>
            <a:fillRect/>
          </a:stretch>
        </p:blipFill>
        <p:spPr bwMode="auto">
          <a:xfrm>
            <a:off x="0" y="1206500"/>
            <a:ext cx="91440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7522" name="Text Box 4"/>
          <p:cNvSpPr txBox="1">
            <a:spLocks noChangeArrowheads="1"/>
          </p:cNvSpPr>
          <p:nvPr/>
        </p:nvSpPr>
        <p:spPr bwMode="auto">
          <a:xfrm>
            <a:off x="1549400" y="1189038"/>
            <a:ext cx="6019800" cy="1384300"/>
          </a:xfrm>
          <a:prstGeom prst="rect">
            <a:avLst/>
          </a:prstGeom>
          <a:noFill/>
          <a:ln w="9525">
            <a:noFill/>
            <a:miter lim="800000"/>
            <a:headEnd/>
            <a:tailEnd/>
          </a:ln>
        </p:spPr>
        <p:txBody>
          <a:bodyPr>
            <a:spAutoFit/>
          </a:bodyPr>
          <a:lstStyle/>
          <a:p>
            <a:pPr>
              <a:spcBef>
                <a:spcPct val="50000"/>
              </a:spcBef>
            </a:pPr>
            <a:r>
              <a:rPr lang="en-US">
                <a:solidFill>
                  <a:schemeClr val="tx1"/>
                </a:solidFill>
              </a:rPr>
              <a:t> Collision of Chopawamsic and Arvonia Volcanic Arcs</a:t>
            </a:r>
            <a:br>
              <a:rPr lang="en-US">
                <a:solidFill>
                  <a:schemeClr val="tx1"/>
                </a:solidFill>
              </a:rPr>
            </a:br>
            <a:r>
              <a:rPr lang="en-US">
                <a:solidFill>
                  <a:schemeClr val="tx1"/>
                </a:solidFill>
              </a:rPr>
              <a:t>Late Cambrian; 540 - 435 mya</a:t>
            </a:r>
          </a:p>
        </p:txBody>
      </p:sp>
      <p:pic>
        <p:nvPicPr>
          <p:cNvPr id="111619" name="Picture 5"/>
          <p:cNvPicPr>
            <a:picLocks noChangeAspect="1" noChangeArrowheads="1"/>
          </p:cNvPicPr>
          <p:nvPr/>
        </p:nvPicPr>
        <p:blipFill>
          <a:blip r:embed="rId3"/>
          <a:srcRect/>
          <a:stretch>
            <a:fillRect/>
          </a:stretch>
        </p:blipFill>
        <p:spPr bwMode="auto">
          <a:xfrm>
            <a:off x="200025" y="3429000"/>
            <a:ext cx="8718550" cy="1736725"/>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piedbelt"/>
          <p:cNvPicPr>
            <a:picLocks noChangeAspect="1" noChangeArrowheads="1"/>
          </p:cNvPicPr>
          <p:nvPr/>
        </p:nvPicPr>
        <p:blipFill>
          <a:blip r:embed="rId3"/>
          <a:srcRect/>
          <a:stretch>
            <a:fillRect/>
          </a:stretch>
        </p:blipFill>
        <p:spPr bwMode="auto">
          <a:xfrm>
            <a:off x="381000" y="1524000"/>
            <a:ext cx="8458200" cy="5065713"/>
          </a:xfrm>
          <a:prstGeom prst="rect">
            <a:avLst/>
          </a:prstGeom>
          <a:noFill/>
          <a:ln w="9525">
            <a:noFill/>
            <a:miter lim="800000"/>
            <a:headEnd/>
            <a:tailEnd/>
          </a:ln>
        </p:spPr>
      </p:pic>
      <p:sp>
        <p:nvSpPr>
          <p:cNvPr id="108547" name="Text Box 3"/>
          <p:cNvSpPr txBox="1">
            <a:spLocks noChangeArrowheads="1"/>
          </p:cNvSpPr>
          <p:nvPr/>
        </p:nvSpPr>
        <p:spPr bwMode="auto">
          <a:xfrm>
            <a:off x="1600200" y="381000"/>
            <a:ext cx="6188075" cy="946150"/>
          </a:xfrm>
          <a:prstGeom prst="rect">
            <a:avLst/>
          </a:prstGeom>
          <a:noFill/>
          <a:ln w="9525">
            <a:noFill/>
            <a:miter lim="800000"/>
            <a:headEnd/>
            <a:tailEnd/>
          </a:ln>
        </p:spPr>
        <p:txBody>
          <a:bodyPr>
            <a:spAutoFit/>
          </a:bodyPr>
          <a:lstStyle/>
          <a:p>
            <a:pPr>
              <a:spcBef>
                <a:spcPct val="30000"/>
              </a:spcBef>
            </a:pPr>
            <a:r>
              <a:rPr lang="en-US"/>
              <a:t>Paleozoic Suspect Terranes in the Piedmont of Virginia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jackson-d-1.geo.utexas.edu/images/researcher_thumbnail/researcher_1019_kerans.jpg"/>
          <p:cNvPicPr>
            <a:picLocks noChangeAspect="1" noChangeArrowheads="1"/>
          </p:cNvPicPr>
          <p:nvPr/>
        </p:nvPicPr>
        <p:blipFill>
          <a:blip r:embed="rId3"/>
          <a:srcRect/>
          <a:stretch>
            <a:fillRect/>
          </a:stretch>
        </p:blipFill>
        <p:spPr bwMode="auto">
          <a:xfrm>
            <a:off x="7437438" y="3170238"/>
            <a:ext cx="952500" cy="1190625"/>
          </a:xfrm>
          <a:prstGeom prst="rect">
            <a:avLst/>
          </a:prstGeom>
          <a:noFill/>
          <a:ln w="9525">
            <a:noFill/>
            <a:miter lim="800000"/>
            <a:headEnd/>
            <a:tailEnd/>
          </a:ln>
        </p:spPr>
      </p:pic>
      <p:pic>
        <p:nvPicPr>
          <p:cNvPr id="109571" name="Picture 4" descr="F. Jerry Lucia"/>
          <p:cNvPicPr>
            <a:picLocks noChangeAspect="1" noChangeArrowheads="1"/>
          </p:cNvPicPr>
          <p:nvPr/>
        </p:nvPicPr>
        <p:blipFill>
          <a:blip r:embed="rId4"/>
          <a:srcRect/>
          <a:stretch>
            <a:fillRect/>
          </a:stretch>
        </p:blipFill>
        <p:spPr bwMode="auto">
          <a:xfrm>
            <a:off x="2654300" y="1703388"/>
            <a:ext cx="1905000" cy="2381250"/>
          </a:xfrm>
          <a:prstGeom prst="rect">
            <a:avLst/>
          </a:prstGeom>
          <a:noFill/>
          <a:ln w="9525">
            <a:noFill/>
            <a:miter lim="800000"/>
            <a:headEnd/>
            <a:tailEnd/>
          </a:ln>
        </p:spPr>
      </p:pic>
      <p:pic>
        <p:nvPicPr>
          <p:cNvPr id="109572" name="Picture 6" descr="http://jackson-d-1.geo.utexas.edu/images/researcher_thumbnail/researcher_3006_ruppel.jpg"/>
          <p:cNvPicPr>
            <a:picLocks noChangeAspect="1" noChangeArrowheads="1"/>
          </p:cNvPicPr>
          <p:nvPr/>
        </p:nvPicPr>
        <p:blipFill>
          <a:blip r:embed="rId5"/>
          <a:srcRect/>
          <a:stretch>
            <a:fillRect/>
          </a:stretch>
        </p:blipFill>
        <p:spPr bwMode="auto">
          <a:xfrm>
            <a:off x="1036638" y="3017838"/>
            <a:ext cx="952500" cy="1190625"/>
          </a:xfrm>
          <a:prstGeom prst="rect">
            <a:avLst/>
          </a:prstGeom>
          <a:noFill/>
          <a:ln w="9525">
            <a:noFill/>
            <a:miter lim="800000"/>
            <a:headEnd/>
            <a:tailEnd/>
          </a:ln>
        </p:spPr>
      </p:pic>
      <p:pic>
        <p:nvPicPr>
          <p:cNvPr id="109573" name="Picture 8" descr="William Precht"/>
          <p:cNvPicPr>
            <a:picLocks noChangeAspect="1" noChangeArrowheads="1"/>
          </p:cNvPicPr>
          <p:nvPr/>
        </p:nvPicPr>
        <p:blipFill>
          <a:blip r:embed="rId6"/>
          <a:srcRect/>
          <a:stretch>
            <a:fillRect/>
          </a:stretch>
        </p:blipFill>
        <p:spPr bwMode="auto">
          <a:xfrm>
            <a:off x="7391400" y="868363"/>
            <a:ext cx="1428750" cy="1905000"/>
          </a:xfrm>
          <a:prstGeom prst="rect">
            <a:avLst/>
          </a:prstGeom>
          <a:noFill/>
          <a:ln w="9525">
            <a:noFill/>
            <a:miter lim="800000"/>
            <a:headEnd/>
            <a:tailEnd/>
          </a:ln>
        </p:spPr>
      </p:pic>
      <p:pic>
        <p:nvPicPr>
          <p:cNvPr id="109574" name="Picture 10" descr="http://www.aapg.org/explorer/2004/05may/scholle_pete.jpg"/>
          <p:cNvPicPr>
            <a:picLocks noChangeAspect="1" noChangeArrowheads="1"/>
          </p:cNvPicPr>
          <p:nvPr/>
        </p:nvPicPr>
        <p:blipFill>
          <a:blip r:embed="rId7"/>
          <a:srcRect/>
          <a:stretch>
            <a:fillRect/>
          </a:stretch>
        </p:blipFill>
        <p:spPr bwMode="auto">
          <a:xfrm>
            <a:off x="5029200" y="3613150"/>
            <a:ext cx="1371600" cy="1962150"/>
          </a:xfrm>
          <a:prstGeom prst="rect">
            <a:avLst/>
          </a:prstGeom>
          <a:noFill/>
          <a:ln w="9525">
            <a:noFill/>
            <a:miter lim="800000"/>
            <a:headEnd/>
            <a:tailEnd/>
          </a:ln>
        </p:spPr>
      </p:pic>
      <p:pic>
        <p:nvPicPr>
          <p:cNvPr id="109575" name="Picture 12" descr="http://www.beg.utexas.edu/indassoc/fraccity/public/graphics/julia.jpg"/>
          <p:cNvPicPr>
            <a:picLocks noChangeAspect="1" noChangeArrowheads="1"/>
          </p:cNvPicPr>
          <p:nvPr/>
        </p:nvPicPr>
        <p:blipFill>
          <a:blip r:embed="rId8"/>
          <a:srcRect/>
          <a:stretch>
            <a:fillRect/>
          </a:stretch>
        </p:blipFill>
        <p:spPr bwMode="auto">
          <a:xfrm>
            <a:off x="2649538" y="4541838"/>
            <a:ext cx="1533525" cy="1543050"/>
          </a:xfrm>
          <a:prstGeom prst="rect">
            <a:avLst/>
          </a:prstGeom>
          <a:noFill/>
          <a:ln w="9525">
            <a:noFill/>
            <a:miter lim="800000"/>
            <a:headEnd/>
            <a:tailEnd/>
          </a:ln>
        </p:spPr>
      </p:pic>
      <p:pic>
        <p:nvPicPr>
          <p:cNvPr id="109576" name="Picture 14" descr="http://www.ig.uit.no/Democen/Img/Ivanov.jpg"/>
          <p:cNvPicPr>
            <a:picLocks noChangeAspect="1" noChangeArrowheads="1"/>
          </p:cNvPicPr>
          <p:nvPr/>
        </p:nvPicPr>
        <p:blipFill>
          <a:blip r:embed="rId9"/>
          <a:srcRect/>
          <a:stretch>
            <a:fillRect/>
          </a:stretch>
        </p:blipFill>
        <p:spPr bwMode="auto">
          <a:xfrm>
            <a:off x="6788150" y="4800600"/>
            <a:ext cx="1838325" cy="1838325"/>
          </a:xfrm>
          <a:prstGeom prst="rect">
            <a:avLst/>
          </a:prstGeom>
          <a:noFill/>
          <a:ln w="9525">
            <a:noFill/>
            <a:miter lim="800000"/>
            <a:headEnd/>
            <a:tailEnd/>
          </a:ln>
        </p:spPr>
      </p:pic>
      <p:pic>
        <p:nvPicPr>
          <p:cNvPr id="109577" name="Picture 16" descr="http://2.bp.blogspot.com/_U-TCLgocY9I/SLCL8s41fuI/AAAAAAAAAQA/xrtHaXQcxiA/s1600-R/n1398880757_57413_7726.jpg"/>
          <p:cNvPicPr>
            <a:picLocks noChangeAspect="1" noChangeArrowheads="1"/>
          </p:cNvPicPr>
          <p:nvPr/>
        </p:nvPicPr>
        <p:blipFill>
          <a:blip r:embed="rId10"/>
          <a:srcRect/>
          <a:stretch>
            <a:fillRect/>
          </a:stretch>
        </p:blipFill>
        <p:spPr bwMode="auto">
          <a:xfrm>
            <a:off x="379413" y="1189038"/>
            <a:ext cx="1409700" cy="1614487"/>
          </a:xfrm>
          <a:prstGeom prst="rect">
            <a:avLst/>
          </a:prstGeom>
          <a:noFill/>
          <a:ln w="9525">
            <a:noFill/>
            <a:miter lim="800000"/>
            <a:headEnd/>
            <a:tailEnd/>
          </a:ln>
        </p:spPr>
      </p:pic>
      <p:pic>
        <p:nvPicPr>
          <p:cNvPr id="109578" name="Picture 18" descr="http://tbn0.google.com/images?q=tbn:keuQKKgGpJ4MWM:http://bioge.ubbcluj.ro/bucur/bucur.jpg">
            <a:hlinkClick r:id="rId11"/>
          </p:cNvPr>
          <p:cNvPicPr>
            <a:picLocks noChangeAspect="1" noChangeArrowheads="1"/>
          </p:cNvPicPr>
          <p:nvPr/>
        </p:nvPicPr>
        <p:blipFill>
          <a:blip r:embed="rId12"/>
          <a:srcRect/>
          <a:stretch>
            <a:fillRect/>
          </a:stretch>
        </p:blipFill>
        <p:spPr bwMode="auto">
          <a:xfrm>
            <a:off x="5456238" y="1801813"/>
            <a:ext cx="1157287" cy="1428750"/>
          </a:xfrm>
          <a:prstGeom prst="rect">
            <a:avLst/>
          </a:prstGeom>
          <a:noFill/>
          <a:ln w="9525">
            <a:noFill/>
            <a:miter lim="800000"/>
            <a:headEnd/>
            <a:tailEnd/>
          </a:ln>
        </p:spPr>
      </p:pic>
      <p:pic>
        <p:nvPicPr>
          <p:cNvPr id="109579" name="Picture 20" descr="http://web.utk.edu/~gk12/images/Kocis.jpg"/>
          <p:cNvPicPr>
            <a:picLocks noChangeAspect="1" noChangeArrowheads="1"/>
          </p:cNvPicPr>
          <p:nvPr/>
        </p:nvPicPr>
        <p:blipFill>
          <a:blip r:embed="rId13"/>
          <a:srcRect r="15430"/>
          <a:stretch>
            <a:fillRect/>
          </a:stretch>
        </p:blipFill>
        <p:spPr bwMode="auto">
          <a:xfrm>
            <a:off x="0" y="4362450"/>
            <a:ext cx="2819400" cy="2495550"/>
          </a:xfrm>
          <a:prstGeom prst="rect">
            <a:avLst/>
          </a:prstGeom>
          <a:noFill/>
          <a:ln w="9525">
            <a:noFill/>
            <a:miter lim="800000"/>
            <a:headEnd/>
            <a:tailEnd/>
          </a:ln>
        </p:spPr>
      </p:pic>
      <p:sp>
        <p:nvSpPr>
          <p:cNvPr id="109580" name="TextBox 11"/>
          <p:cNvSpPr txBox="1">
            <a:spLocks noChangeArrowheads="1"/>
          </p:cNvSpPr>
          <p:nvPr/>
        </p:nvSpPr>
        <p:spPr bwMode="auto">
          <a:xfrm>
            <a:off x="2006600" y="320675"/>
            <a:ext cx="5105400" cy="954088"/>
          </a:xfrm>
          <a:prstGeom prst="rect">
            <a:avLst/>
          </a:prstGeom>
          <a:noFill/>
          <a:ln w="9525">
            <a:noFill/>
            <a:miter lim="800000"/>
            <a:headEnd/>
            <a:tailEnd/>
          </a:ln>
        </p:spPr>
        <p:txBody>
          <a:bodyPr>
            <a:spAutoFit/>
          </a:bodyPr>
          <a:lstStyle/>
          <a:p>
            <a:r>
              <a:rPr lang="en-US"/>
              <a:t>Carbonate Scientists Anonymous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0594" name="Text Box 4"/>
          <p:cNvSpPr txBox="1">
            <a:spLocks noChangeArrowheads="1"/>
          </p:cNvSpPr>
          <p:nvPr/>
        </p:nvSpPr>
        <p:spPr bwMode="auto">
          <a:xfrm>
            <a:off x="1549400" y="1189038"/>
            <a:ext cx="6019800" cy="1384300"/>
          </a:xfrm>
          <a:prstGeom prst="rect">
            <a:avLst/>
          </a:prstGeom>
          <a:noFill/>
          <a:ln w="9525">
            <a:noFill/>
            <a:miter lim="800000"/>
            <a:headEnd/>
            <a:tailEnd/>
          </a:ln>
        </p:spPr>
        <p:txBody>
          <a:bodyPr>
            <a:spAutoFit/>
          </a:bodyPr>
          <a:lstStyle/>
          <a:p>
            <a:pPr>
              <a:spcBef>
                <a:spcPct val="50000"/>
              </a:spcBef>
            </a:pPr>
            <a:r>
              <a:rPr lang="en-US">
                <a:solidFill>
                  <a:schemeClr val="tx1"/>
                </a:solidFill>
              </a:rPr>
              <a:t> Collision of Chopawamsic and Arvonia Volcanic Arcs</a:t>
            </a:r>
            <a:br>
              <a:rPr lang="en-US">
                <a:solidFill>
                  <a:schemeClr val="tx1"/>
                </a:solidFill>
              </a:rPr>
            </a:br>
            <a:r>
              <a:rPr lang="en-US">
                <a:solidFill>
                  <a:schemeClr val="tx1"/>
                </a:solidFill>
              </a:rPr>
              <a:t>Late Cambrian; 540 - 435 mya</a:t>
            </a:r>
          </a:p>
        </p:txBody>
      </p:sp>
      <p:pic>
        <p:nvPicPr>
          <p:cNvPr id="111619" name="Picture 5"/>
          <p:cNvPicPr>
            <a:picLocks noChangeAspect="1" noChangeArrowheads="1"/>
          </p:cNvPicPr>
          <p:nvPr/>
        </p:nvPicPr>
        <p:blipFill>
          <a:blip r:embed="rId3"/>
          <a:srcRect/>
          <a:stretch>
            <a:fillRect/>
          </a:stretch>
        </p:blipFill>
        <p:spPr bwMode="auto">
          <a:xfrm>
            <a:off x="200025" y="3429000"/>
            <a:ext cx="8718550" cy="1736725"/>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4" name="TextBox 3"/>
          <p:cNvSpPr txBox="1"/>
          <p:nvPr/>
        </p:nvSpPr>
        <p:spPr>
          <a:xfrm>
            <a:off x="396875" y="5527675"/>
            <a:ext cx="2254250" cy="954088"/>
          </a:xfrm>
          <a:prstGeom prst="rect">
            <a:avLst/>
          </a:prstGeom>
          <a:noFill/>
        </p:spPr>
        <p:txBody>
          <a:bodyPr>
            <a:spAutoFit/>
          </a:bodyPr>
          <a:lstStyle/>
          <a:p>
            <a:pPr>
              <a:defRPr/>
            </a:pPr>
            <a:r>
              <a:rPr lang="en-US" dirty="0">
                <a:solidFill>
                  <a:srgbClr val="FF0000"/>
                </a:solidFill>
                <a:effectLst>
                  <a:outerShdw blurRad="38100" dist="38100" dir="2700000" algn="tl">
                    <a:srgbClr val="000000">
                      <a:alpha val="43137"/>
                    </a:srgbClr>
                  </a:outerShdw>
                </a:effectLst>
              </a:rPr>
              <a:t>lime lovers look here</a:t>
            </a:r>
          </a:p>
        </p:txBody>
      </p:sp>
      <p:sp>
        <p:nvSpPr>
          <p:cNvPr id="5" name="TextBox 4"/>
          <p:cNvSpPr txBox="1"/>
          <p:nvPr/>
        </p:nvSpPr>
        <p:spPr>
          <a:xfrm>
            <a:off x="4148138" y="5557838"/>
            <a:ext cx="2255837" cy="954087"/>
          </a:xfrm>
          <a:prstGeom prst="rect">
            <a:avLst/>
          </a:prstGeom>
          <a:noFill/>
        </p:spPr>
        <p:txBody>
          <a:bodyPr>
            <a:spAutoFit/>
          </a:bodyPr>
          <a:lstStyle/>
          <a:p>
            <a:pPr>
              <a:defRPr/>
            </a:pPr>
            <a:r>
              <a:rPr lang="en-US" dirty="0">
                <a:solidFill>
                  <a:srgbClr val="FF0000"/>
                </a:solidFill>
                <a:effectLst>
                  <a:outerShdw blurRad="38100" dist="38100" dir="2700000" algn="tl">
                    <a:srgbClr val="000000">
                      <a:alpha val="43137"/>
                    </a:srgbClr>
                  </a:outerShdw>
                </a:effectLst>
              </a:rPr>
              <a:t>all others look here</a:t>
            </a:r>
          </a:p>
        </p:txBody>
      </p:sp>
      <p:cxnSp>
        <p:nvCxnSpPr>
          <p:cNvPr id="110598" name="Straight Arrow Connector 6"/>
          <p:cNvCxnSpPr>
            <a:cxnSpLocks noChangeShapeType="1"/>
          </p:cNvCxnSpPr>
          <p:nvPr/>
        </p:nvCxnSpPr>
        <p:spPr bwMode="auto">
          <a:xfrm rot="5400000" flipH="1" flipV="1">
            <a:off x="930276" y="4754562"/>
            <a:ext cx="1249362" cy="30163"/>
          </a:xfrm>
          <a:prstGeom prst="straightConnector1">
            <a:avLst/>
          </a:prstGeom>
          <a:noFill/>
          <a:ln w="38100" algn="ctr">
            <a:solidFill>
              <a:srgbClr val="FF0000"/>
            </a:solidFill>
            <a:round/>
            <a:headEnd/>
            <a:tailEnd type="arrow" w="med" len="med"/>
          </a:ln>
        </p:spPr>
      </p:cxnSp>
      <p:cxnSp>
        <p:nvCxnSpPr>
          <p:cNvPr id="110599" name="Straight Arrow Connector 7"/>
          <p:cNvCxnSpPr>
            <a:cxnSpLocks noChangeShapeType="1"/>
          </p:cNvCxnSpPr>
          <p:nvPr/>
        </p:nvCxnSpPr>
        <p:spPr bwMode="auto">
          <a:xfrm rot="5400000" flipH="1" flipV="1">
            <a:off x="4618038" y="4846638"/>
            <a:ext cx="1249362" cy="30162"/>
          </a:xfrm>
          <a:prstGeom prst="straightConnector1">
            <a:avLst/>
          </a:prstGeom>
          <a:noFill/>
          <a:ln w="38100" algn="ctr">
            <a:solidFill>
              <a:srgbClr val="FF0000"/>
            </a:solidFill>
            <a:round/>
            <a:headEnd/>
            <a:tailEnd type="arrow" w="med" len="med"/>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1618" name="Text Box 3"/>
          <p:cNvSpPr txBox="1">
            <a:spLocks noChangeArrowheads="1"/>
          </p:cNvSpPr>
          <p:nvPr/>
        </p:nvSpPr>
        <p:spPr bwMode="auto">
          <a:xfrm>
            <a:off x="0" y="1219200"/>
            <a:ext cx="9144000" cy="1384300"/>
          </a:xfrm>
          <a:prstGeom prst="rect">
            <a:avLst/>
          </a:prstGeom>
          <a:noFill/>
          <a:ln w="9525">
            <a:noFill/>
            <a:miter lim="800000"/>
            <a:headEnd/>
            <a:tailEnd/>
          </a:ln>
        </p:spPr>
        <p:txBody>
          <a:bodyPr>
            <a:spAutoFit/>
          </a:bodyPr>
          <a:lstStyle/>
          <a:p>
            <a:pPr>
              <a:spcBef>
                <a:spcPct val="50000"/>
              </a:spcBef>
            </a:pPr>
            <a:r>
              <a:rPr lang="en-US" u="sng">
                <a:solidFill>
                  <a:schemeClr val="tx1"/>
                </a:solidFill>
              </a:rPr>
              <a:t>East-dipping</a:t>
            </a:r>
            <a:r>
              <a:rPr lang="en-US">
                <a:solidFill>
                  <a:schemeClr val="tx1"/>
                </a:solidFill>
              </a:rPr>
              <a:t> subduction beneath Chopawamsic - Arvonia Volcanic Arcs </a:t>
            </a:r>
            <a:br>
              <a:rPr lang="en-US">
                <a:solidFill>
                  <a:schemeClr val="tx1"/>
                </a:solidFill>
              </a:rPr>
            </a:br>
            <a:r>
              <a:rPr lang="en-US">
                <a:solidFill>
                  <a:schemeClr val="tx1"/>
                </a:solidFill>
              </a:rPr>
              <a:t>Early Ordovician; 500 - 450 mya</a:t>
            </a:r>
          </a:p>
        </p:txBody>
      </p:sp>
      <p:pic>
        <p:nvPicPr>
          <p:cNvPr id="113667" name="Picture 4"/>
          <p:cNvPicPr>
            <a:picLocks noChangeAspect="1" noChangeArrowheads="1"/>
          </p:cNvPicPr>
          <p:nvPr/>
        </p:nvPicPr>
        <p:blipFill>
          <a:blip r:embed="rId3"/>
          <a:srcRect/>
          <a:stretch>
            <a:fillRect/>
          </a:stretch>
        </p:blipFill>
        <p:spPr bwMode="auto">
          <a:xfrm>
            <a:off x="131763" y="3429000"/>
            <a:ext cx="8855075" cy="1817688"/>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4210" name="Picture 2" descr="blurdgdiv"/>
          <p:cNvPicPr>
            <a:picLocks noChangeAspect="1" noChangeArrowheads="1"/>
          </p:cNvPicPr>
          <p:nvPr/>
        </p:nvPicPr>
        <p:blipFill>
          <a:blip r:embed="rId3"/>
          <a:srcRect/>
          <a:stretch>
            <a:fillRect/>
          </a:stretch>
        </p:blipFill>
        <p:spPr bwMode="auto">
          <a:xfrm>
            <a:off x="74385" y="1103018"/>
            <a:ext cx="8969829" cy="4629740"/>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srcRect/>
          <a:stretch>
            <a:fillRect/>
          </a:stretch>
        </p:blipFill>
        <p:spPr bwMode="auto">
          <a:xfrm>
            <a:off x="0" y="-11112"/>
            <a:ext cx="5518150" cy="6858000"/>
          </a:xfrm>
          <a:prstGeom prst="rect">
            <a:avLst/>
          </a:prstGeom>
          <a:noFill/>
          <a:ln w="9525">
            <a:noFill/>
            <a:miter lim="800000"/>
            <a:headEnd/>
            <a:tailEnd/>
          </a:ln>
        </p:spPr>
      </p:pic>
      <p:sp>
        <p:nvSpPr>
          <p:cNvPr id="3" name="TextBox 2"/>
          <p:cNvSpPr txBox="1"/>
          <p:nvPr/>
        </p:nvSpPr>
        <p:spPr>
          <a:xfrm>
            <a:off x="6183086" y="4604658"/>
            <a:ext cx="2362200" cy="523220"/>
          </a:xfrm>
          <a:prstGeom prst="rect">
            <a:avLst/>
          </a:prstGeom>
          <a:noFill/>
        </p:spPr>
        <p:txBody>
          <a:bodyPr wrap="square" rtlCol="0">
            <a:spAutoFit/>
          </a:bodyPr>
          <a:lstStyle/>
          <a:p>
            <a:r>
              <a:rPr lang="en-US" dirty="0" smtClean="0">
                <a:solidFill>
                  <a:srgbClr val="FF0000"/>
                </a:solidFill>
              </a:rPr>
              <a:t>regression</a:t>
            </a:r>
            <a:endParaRPr lang="en-US" dirty="0">
              <a:solidFill>
                <a:srgbClr val="FF0000"/>
              </a:solidFill>
            </a:endParaRPr>
          </a:p>
        </p:txBody>
      </p:sp>
      <p:cxnSp>
        <p:nvCxnSpPr>
          <p:cNvPr id="5" name="Straight Arrow Connector 4"/>
          <p:cNvCxnSpPr>
            <a:stCxn id="3" idx="1"/>
          </p:cNvCxnSpPr>
          <p:nvPr/>
        </p:nvCxnSpPr>
        <p:spPr bwMode="auto">
          <a:xfrm rot="10800000">
            <a:off x="5148948" y="4724402"/>
            <a:ext cx="1034139" cy="141867"/>
          </a:xfrm>
          <a:prstGeom prst="straightConnector1">
            <a:avLst/>
          </a:prstGeom>
          <a:solidFill>
            <a:srgbClr val="FF0000"/>
          </a:solidFill>
          <a:ln w="38100" cap="flat" cmpd="sng" algn="ctr">
            <a:solidFill>
              <a:srgbClr val="FF0000"/>
            </a:solidFill>
            <a:prstDash val="solid"/>
            <a:round/>
            <a:headEnd type="none" w="med" len="med"/>
            <a:tailEnd type="arrow"/>
          </a:ln>
          <a:effectLst/>
        </p:spPr>
      </p:cxnSp>
      <p:sp>
        <p:nvSpPr>
          <p:cNvPr id="8" name="TextBox 7"/>
          <p:cNvSpPr txBox="1"/>
          <p:nvPr/>
        </p:nvSpPr>
        <p:spPr>
          <a:xfrm>
            <a:off x="5954486" y="3907971"/>
            <a:ext cx="2862943" cy="523220"/>
          </a:xfrm>
          <a:prstGeom prst="rect">
            <a:avLst/>
          </a:prstGeom>
          <a:noFill/>
        </p:spPr>
        <p:txBody>
          <a:bodyPr wrap="square" rtlCol="0">
            <a:spAutoFit/>
          </a:bodyPr>
          <a:lstStyle/>
          <a:p>
            <a:r>
              <a:rPr lang="en-US" dirty="0" smtClean="0">
                <a:solidFill>
                  <a:srgbClr val="00B050"/>
                </a:solidFill>
              </a:rPr>
              <a:t>transgression</a:t>
            </a:r>
            <a:endParaRPr lang="en-US" dirty="0">
              <a:solidFill>
                <a:srgbClr val="00B050"/>
              </a:solidFill>
            </a:endParaRPr>
          </a:p>
        </p:txBody>
      </p:sp>
      <p:cxnSp>
        <p:nvCxnSpPr>
          <p:cNvPr id="9" name="Straight Arrow Connector 8"/>
          <p:cNvCxnSpPr>
            <a:stCxn id="8" idx="1"/>
          </p:cNvCxnSpPr>
          <p:nvPr/>
        </p:nvCxnSpPr>
        <p:spPr bwMode="auto">
          <a:xfrm rot="10800000" flipV="1">
            <a:off x="4559300" y="4169581"/>
            <a:ext cx="1395186" cy="304448"/>
          </a:xfrm>
          <a:prstGeom prst="straightConnector1">
            <a:avLst/>
          </a:prstGeom>
          <a:solidFill>
            <a:srgbClr val="FF0000"/>
          </a:solidFill>
          <a:ln w="38100"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3666" name="Text Box 3"/>
          <p:cNvSpPr txBox="1">
            <a:spLocks noChangeArrowheads="1"/>
          </p:cNvSpPr>
          <p:nvPr/>
        </p:nvSpPr>
        <p:spPr bwMode="auto">
          <a:xfrm>
            <a:off x="0" y="1219200"/>
            <a:ext cx="9144000" cy="1384300"/>
          </a:xfrm>
          <a:prstGeom prst="rect">
            <a:avLst/>
          </a:prstGeom>
          <a:noFill/>
          <a:ln w="9525">
            <a:noFill/>
            <a:miter lim="800000"/>
            <a:headEnd/>
            <a:tailEnd/>
          </a:ln>
        </p:spPr>
        <p:txBody>
          <a:bodyPr>
            <a:spAutoFit/>
          </a:bodyPr>
          <a:lstStyle/>
          <a:p>
            <a:pPr>
              <a:spcBef>
                <a:spcPct val="50000"/>
              </a:spcBef>
            </a:pPr>
            <a:r>
              <a:rPr lang="en-US" u="sng">
                <a:solidFill>
                  <a:schemeClr val="tx1"/>
                </a:solidFill>
              </a:rPr>
              <a:t>East-dipping</a:t>
            </a:r>
            <a:r>
              <a:rPr lang="en-US">
                <a:solidFill>
                  <a:schemeClr val="tx1"/>
                </a:solidFill>
              </a:rPr>
              <a:t> subduction beneath Chopawamsic - Arvonia Volcanic Arcs </a:t>
            </a:r>
            <a:br>
              <a:rPr lang="en-US">
                <a:solidFill>
                  <a:schemeClr val="tx1"/>
                </a:solidFill>
              </a:rPr>
            </a:br>
            <a:r>
              <a:rPr lang="en-US">
                <a:solidFill>
                  <a:schemeClr val="tx1"/>
                </a:solidFill>
              </a:rPr>
              <a:t>Early Ordovician; 500 - 450 mya</a:t>
            </a:r>
          </a:p>
        </p:txBody>
      </p:sp>
      <p:pic>
        <p:nvPicPr>
          <p:cNvPr id="113667" name="Picture 4"/>
          <p:cNvPicPr>
            <a:picLocks noChangeAspect="1" noChangeArrowheads="1"/>
          </p:cNvPicPr>
          <p:nvPr/>
        </p:nvPicPr>
        <p:blipFill>
          <a:blip r:embed="rId3"/>
          <a:srcRect/>
          <a:stretch>
            <a:fillRect/>
          </a:stretch>
        </p:blipFill>
        <p:spPr bwMode="auto">
          <a:xfrm>
            <a:off x="131763" y="3429000"/>
            <a:ext cx="8855075" cy="1817688"/>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srcRect/>
          <a:stretch>
            <a:fillRect/>
          </a:stretch>
        </p:blipFill>
        <p:spPr bwMode="auto">
          <a:xfrm>
            <a:off x="0" y="4578350"/>
            <a:ext cx="9144000" cy="2279650"/>
          </a:xfrm>
          <a:prstGeom prst="rect">
            <a:avLst/>
          </a:prstGeom>
          <a:noFill/>
          <a:ln w="9525">
            <a:noFill/>
            <a:miter lim="800000"/>
            <a:headEnd/>
            <a:tailEnd/>
          </a:ln>
        </p:spPr>
      </p:pic>
      <p:pic>
        <p:nvPicPr>
          <p:cNvPr id="114691" name="Picture 3"/>
          <p:cNvPicPr>
            <a:picLocks noChangeAspect="1" noChangeArrowheads="1"/>
          </p:cNvPicPr>
          <p:nvPr/>
        </p:nvPicPr>
        <p:blipFill>
          <a:blip r:embed="rId4"/>
          <a:srcRect/>
          <a:stretch>
            <a:fillRect/>
          </a:stretch>
        </p:blipFill>
        <p:spPr bwMode="auto">
          <a:xfrm>
            <a:off x="685800" y="685800"/>
            <a:ext cx="7781925" cy="3190875"/>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physall"/>
          <p:cNvPicPr>
            <a:picLocks noChangeAspect="1" noChangeArrowheads="1"/>
          </p:cNvPicPr>
          <p:nvPr/>
        </p:nvPicPr>
        <p:blipFill>
          <a:blip r:embed="rId3"/>
          <a:srcRect/>
          <a:stretch>
            <a:fillRect/>
          </a:stretch>
        </p:blipFill>
        <p:spPr bwMode="auto">
          <a:xfrm>
            <a:off x="-12700" y="1206500"/>
            <a:ext cx="9144000" cy="444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6738" name="Picture 2" descr="piedbelt"/>
          <p:cNvPicPr>
            <a:picLocks noChangeAspect="1" noChangeArrowheads="1"/>
          </p:cNvPicPr>
          <p:nvPr/>
        </p:nvPicPr>
        <p:blipFill>
          <a:blip r:embed="rId3"/>
          <a:srcRect r="661"/>
          <a:stretch>
            <a:fillRect/>
          </a:stretch>
        </p:blipFill>
        <p:spPr bwMode="auto">
          <a:xfrm>
            <a:off x="482600" y="1201738"/>
            <a:ext cx="8143875" cy="4908550"/>
          </a:xfrm>
          <a:prstGeom prst="rect">
            <a:avLst/>
          </a:prstGeom>
          <a:noFill/>
          <a:ln w="9525">
            <a:noFill/>
            <a:miter lim="800000"/>
            <a:headEnd/>
            <a:tailEnd/>
          </a:ln>
        </p:spPr>
      </p:pic>
      <p:sp>
        <p:nvSpPr>
          <p:cNvPr id="116739" name="Text Box 3"/>
          <p:cNvSpPr txBox="1">
            <a:spLocks noChangeArrowheads="1"/>
          </p:cNvSpPr>
          <p:nvPr/>
        </p:nvSpPr>
        <p:spPr bwMode="auto">
          <a:xfrm>
            <a:off x="606425" y="1203325"/>
            <a:ext cx="4422775" cy="954088"/>
          </a:xfrm>
          <a:prstGeom prst="rect">
            <a:avLst/>
          </a:prstGeom>
          <a:noFill/>
          <a:ln w="9525">
            <a:noFill/>
            <a:miter lim="800000"/>
            <a:headEnd/>
            <a:tailEnd/>
          </a:ln>
        </p:spPr>
        <p:txBody>
          <a:bodyPr>
            <a:spAutoFit/>
          </a:bodyPr>
          <a:lstStyle/>
          <a:p>
            <a:pPr>
              <a:spcBef>
                <a:spcPct val="30000"/>
              </a:spcBef>
            </a:pPr>
            <a:r>
              <a:rPr lang="en-US">
                <a:solidFill>
                  <a:schemeClr val="tx1"/>
                </a:solidFill>
              </a:rPr>
              <a:t>Paleozoic Terranes in the Piedmont of Virginia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7762" name="Picture 2"/>
          <p:cNvPicPr>
            <a:picLocks noChangeAspect="1" noChangeArrowheads="1"/>
          </p:cNvPicPr>
          <p:nvPr/>
        </p:nvPicPr>
        <p:blipFill>
          <a:blip r:embed="rId3"/>
          <a:srcRect/>
          <a:stretch>
            <a:fillRect/>
          </a:stretch>
        </p:blipFill>
        <p:spPr bwMode="auto">
          <a:xfrm>
            <a:off x="0" y="4578350"/>
            <a:ext cx="9144000" cy="2279650"/>
          </a:xfrm>
          <a:prstGeom prst="rect">
            <a:avLst/>
          </a:prstGeom>
          <a:noFill/>
          <a:ln w="9525">
            <a:noFill/>
            <a:miter lim="800000"/>
            <a:headEnd/>
            <a:tailEnd/>
          </a:ln>
        </p:spPr>
      </p:pic>
      <p:pic>
        <p:nvPicPr>
          <p:cNvPr id="114691" name="Picture 3"/>
          <p:cNvPicPr>
            <a:picLocks noChangeAspect="1" noChangeArrowheads="1"/>
          </p:cNvPicPr>
          <p:nvPr/>
        </p:nvPicPr>
        <p:blipFill>
          <a:blip r:embed="rId4"/>
          <a:srcRect/>
          <a:stretch>
            <a:fillRect/>
          </a:stretch>
        </p:blipFill>
        <p:spPr bwMode="auto">
          <a:xfrm>
            <a:off x="685800" y="685800"/>
            <a:ext cx="7781925" cy="3190875"/>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17764" name="TextBox 3"/>
          <p:cNvSpPr txBox="1">
            <a:spLocks noChangeArrowheads="1"/>
          </p:cNvSpPr>
          <p:nvPr/>
        </p:nvSpPr>
        <p:spPr bwMode="auto">
          <a:xfrm>
            <a:off x="974725" y="1265238"/>
            <a:ext cx="2225675" cy="954087"/>
          </a:xfrm>
          <a:prstGeom prst="rect">
            <a:avLst/>
          </a:prstGeom>
          <a:solidFill>
            <a:schemeClr val="bg1"/>
          </a:solidFill>
          <a:ln w="9525">
            <a:noFill/>
            <a:miter lim="800000"/>
            <a:headEnd/>
            <a:tailEnd/>
          </a:ln>
        </p:spPr>
        <p:txBody>
          <a:bodyPr>
            <a:spAutoFit/>
          </a:bodyPr>
          <a:lstStyle/>
          <a:p>
            <a:r>
              <a:rPr lang="en-US">
                <a:solidFill>
                  <a:srgbClr val="FF0000"/>
                </a:solidFill>
              </a:rPr>
              <a:t>Foreland basin</a:t>
            </a:r>
          </a:p>
        </p:txBody>
      </p:sp>
      <p:sp>
        <p:nvSpPr>
          <p:cNvPr id="117765" name="TextBox 4"/>
          <p:cNvSpPr txBox="1">
            <a:spLocks noChangeArrowheads="1"/>
          </p:cNvSpPr>
          <p:nvPr/>
        </p:nvSpPr>
        <p:spPr bwMode="auto">
          <a:xfrm>
            <a:off x="5318125" y="1265238"/>
            <a:ext cx="2241550" cy="522287"/>
          </a:xfrm>
          <a:prstGeom prst="rect">
            <a:avLst/>
          </a:prstGeom>
          <a:noFill/>
          <a:ln w="9525">
            <a:noFill/>
            <a:miter lim="800000"/>
            <a:headEnd/>
            <a:tailEnd/>
          </a:ln>
        </p:spPr>
        <p:txBody>
          <a:bodyPr>
            <a:spAutoFit/>
          </a:bodyPr>
          <a:lstStyle/>
          <a:p>
            <a:r>
              <a:rPr lang="en-US">
                <a:solidFill>
                  <a:srgbClr val="FF0000"/>
                </a:solidFill>
              </a:rPr>
              <a:t>Hinterland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8786" name="Picture 15"/>
          <p:cNvPicPr>
            <a:picLocks noChangeAspect="1" noChangeArrowheads="1"/>
          </p:cNvPicPr>
          <p:nvPr/>
        </p:nvPicPr>
        <p:blipFill>
          <a:blip r:embed="rId3"/>
          <a:srcRect/>
          <a:stretch>
            <a:fillRect/>
          </a:stretch>
        </p:blipFill>
        <p:spPr bwMode="auto">
          <a:xfrm>
            <a:off x="0" y="906463"/>
            <a:ext cx="9144000" cy="2278062"/>
          </a:xfrm>
          <a:prstGeom prst="rect">
            <a:avLst/>
          </a:prstGeom>
          <a:noFill/>
          <a:ln w="9525">
            <a:noFill/>
            <a:miter lim="800000"/>
            <a:headEnd/>
            <a:tailEnd/>
          </a:ln>
          <a:effectLst>
            <a:outerShdw blurRad="50800" dist="76200" dir="2700000" algn="tl" rotWithShape="0">
              <a:prstClr val="black">
                <a:alpha val="40000"/>
              </a:prstClr>
            </a:outerShdw>
          </a:effectLst>
        </p:spPr>
      </p:pic>
      <p:pic>
        <p:nvPicPr>
          <p:cNvPr id="4" name="Picture 5"/>
          <p:cNvPicPr>
            <a:picLocks noChangeAspect="1" noChangeArrowheads="1"/>
          </p:cNvPicPr>
          <p:nvPr/>
        </p:nvPicPr>
        <p:blipFill>
          <a:blip r:embed="rId4"/>
          <a:srcRect/>
          <a:stretch>
            <a:fillRect/>
          </a:stretch>
        </p:blipFill>
        <p:spPr bwMode="auto">
          <a:xfrm>
            <a:off x="0" y="3886200"/>
            <a:ext cx="9144000" cy="2187575"/>
          </a:xfrm>
          <a:prstGeom prst="rect">
            <a:avLst/>
          </a:prstGeom>
          <a:noFill/>
          <a:ln w="9525">
            <a:no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mapcbase"/>
          <p:cNvPicPr>
            <a:picLocks noChangeAspect="1" noChangeArrowheads="1"/>
          </p:cNvPicPr>
          <p:nvPr/>
        </p:nvPicPr>
        <p:blipFill>
          <a:blip r:embed="rId3"/>
          <a:srcRect/>
          <a:stretch>
            <a:fillRect/>
          </a:stretch>
        </p:blipFill>
        <p:spPr bwMode="auto">
          <a:xfrm>
            <a:off x="381000" y="0"/>
            <a:ext cx="8382000" cy="684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noChangeArrowheads="1"/>
          </p:cNvPicPr>
          <p:nvPr/>
        </p:nvPicPr>
        <p:blipFill>
          <a:blip r:embed="rId3"/>
          <a:srcRect/>
          <a:stretch>
            <a:fillRect/>
          </a:stretch>
        </p:blipFill>
        <p:spPr bwMode="auto">
          <a:xfrm>
            <a:off x="0" y="0"/>
            <a:ext cx="9144000" cy="735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858" name="Picture 2" descr="piedbelt"/>
          <p:cNvPicPr>
            <a:picLocks noChangeAspect="1" noChangeArrowheads="1"/>
          </p:cNvPicPr>
          <p:nvPr/>
        </p:nvPicPr>
        <p:blipFill>
          <a:blip r:embed="rId3"/>
          <a:srcRect r="661"/>
          <a:stretch>
            <a:fillRect/>
          </a:stretch>
        </p:blipFill>
        <p:spPr bwMode="auto">
          <a:xfrm>
            <a:off x="482600" y="1201738"/>
            <a:ext cx="8143875" cy="4908550"/>
          </a:xfrm>
          <a:prstGeom prst="rect">
            <a:avLst/>
          </a:prstGeom>
          <a:noFill/>
          <a:ln w="9525">
            <a:noFill/>
            <a:miter lim="800000"/>
            <a:headEnd/>
            <a:tailEnd/>
          </a:ln>
        </p:spPr>
      </p:pic>
      <p:sp>
        <p:nvSpPr>
          <p:cNvPr id="121859" name="Text Box 3"/>
          <p:cNvSpPr txBox="1">
            <a:spLocks noChangeArrowheads="1"/>
          </p:cNvSpPr>
          <p:nvPr/>
        </p:nvSpPr>
        <p:spPr bwMode="auto">
          <a:xfrm>
            <a:off x="606425" y="1203325"/>
            <a:ext cx="4422775" cy="954088"/>
          </a:xfrm>
          <a:prstGeom prst="rect">
            <a:avLst/>
          </a:prstGeom>
          <a:noFill/>
          <a:ln w="9525">
            <a:noFill/>
            <a:miter lim="800000"/>
            <a:headEnd/>
            <a:tailEnd/>
          </a:ln>
        </p:spPr>
        <p:txBody>
          <a:bodyPr>
            <a:spAutoFit/>
          </a:bodyPr>
          <a:lstStyle/>
          <a:p>
            <a:pPr>
              <a:spcBef>
                <a:spcPct val="30000"/>
              </a:spcBef>
            </a:pPr>
            <a:r>
              <a:rPr lang="en-US">
                <a:solidFill>
                  <a:schemeClr val="tx1"/>
                </a:solidFill>
              </a:rPr>
              <a:t>Paleozoic Terranes in the Piedmont of Virginia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srcRect/>
          <a:stretch>
            <a:fillRect/>
          </a:stretch>
        </p:blipFill>
        <p:spPr bwMode="auto">
          <a:xfrm>
            <a:off x="177800" y="2498725"/>
            <a:ext cx="8763000" cy="3155950"/>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95235" name="Text Box 3"/>
          <p:cNvSpPr txBox="1">
            <a:spLocks noChangeArrowheads="1"/>
          </p:cNvSpPr>
          <p:nvPr/>
        </p:nvSpPr>
        <p:spPr bwMode="auto">
          <a:xfrm>
            <a:off x="-12700" y="822325"/>
            <a:ext cx="9144000" cy="954088"/>
          </a:xfrm>
          <a:prstGeom prst="rect">
            <a:avLst/>
          </a:prstGeom>
          <a:noFill/>
          <a:ln w="38100">
            <a:noFill/>
            <a:miter lim="800000"/>
            <a:headEnd/>
            <a:tailEnd/>
          </a:ln>
        </p:spPr>
        <p:txBody>
          <a:bodyPr>
            <a:spAutoFit/>
          </a:bodyPr>
          <a:lstStyle/>
          <a:p>
            <a:pPr>
              <a:spcBef>
                <a:spcPct val="50000"/>
              </a:spcBef>
            </a:pPr>
            <a:r>
              <a:rPr lang="en-US">
                <a:solidFill>
                  <a:schemeClr val="tx1"/>
                </a:solidFill>
              </a:rPr>
              <a:t>Early Divergent Continental Margin</a:t>
            </a:r>
            <a:br>
              <a:rPr lang="en-US">
                <a:solidFill>
                  <a:schemeClr val="tx1"/>
                </a:solidFill>
              </a:rPr>
            </a:br>
            <a:r>
              <a:rPr lang="en-US">
                <a:solidFill>
                  <a:schemeClr val="tx1"/>
                </a:solidFill>
              </a:rPr>
              <a:t>Early Cambrian; 560 - 550 mya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1858" name="Picture 3"/>
          <p:cNvPicPr>
            <a:picLocks noChangeAspect="1" noChangeArrowheads="1"/>
          </p:cNvPicPr>
          <p:nvPr/>
        </p:nvPicPr>
        <p:blipFill>
          <a:blip r:embed="rId3"/>
          <a:srcRect/>
          <a:stretch>
            <a:fillRect/>
          </a:stretch>
        </p:blipFill>
        <p:spPr bwMode="auto">
          <a:xfrm>
            <a:off x="0" y="1828800"/>
            <a:ext cx="9134475" cy="2990850"/>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22883" name="Text Box 4"/>
          <p:cNvSpPr txBox="1">
            <a:spLocks noChangeArrowheads="1"/>
          </p:cNvSpPr>
          <p:nvPr/>
        </p:nvSpPr>
        <p:spPr bwMode="auto">
          <a:xfrm>
            <a:off x="0" y="609600"/>
            <a:ext cx="9144000" cy="519113"/>
          </a:xfrm>
          <a:prstGeom prst="rect">
            <a:avLst/>
          </a:prstGeom>
          <a:noFill/>
          <a:ln w="9525">
            <a:noFill/>
            <a:miter lim="800000"/>
            <a:headEnd/>
            <a:tailEnd/>
          </a:ln>
        </p:spPr>
        <p:txBody>
          <a:bodyPr>
            <a:spAutoFit/>
          </a:bodyPr>
          <a:lstStyle/>
          <a:p>
            <a:pPr>
              <a:spcBef>
                <a:spcPct val="50000"/>
              </a:spcBef>
            </a:pPr>
            <a:r>
              <a:rPr lang="en-US">
                <a:solidFill>
                  <a:schemeClr val="tx1"/>
                </a:solidFill>
              </a:rPr>
              <a:t>Multiple Terrane Collisions?</a:t>
            </a:r>
          </a:p>
        </p:txBody>
      </p:sp>
      <p:sp>
        <p:nvSpPr>
          <p:cNvPr id="122884" name="Line 5"/>
          <p:cNvSpPr>
            <a:spLocks noChangeShapeType="1"/>
          </p:cNvSpPr>
          <p:nvPr/>
        </p:nvSpPr>
        <p:spPr bwMode="auto">
          <a:xfrm>
            <a:off x="6172200" y="1143000"/>
            <a:ext cx="2209800" cy="17526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srcRect/>
          <a:stretch>
            <a:fillRect/>
          </a:stretch>
        </p:blipFill>
        <p:spPr bwMode="auto">
          <a:xfrm>
            <a:off x="596900" y="1576388"/>
            <a:ext cx="7924800" cy="3705225"/>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24931" name="Text Box 3"/>
          <p:cNvSpPr txBox="1">
            <a:spLocks noChangeArrowheads="1"/>
          </p:cNvSpPr>
          <p:nvPr/>
        </p:nvSpPr>
        <p:spPr bwMode="auto">
          <a:xfrm>
            <a:off x="0" y="655638"/>
            <a:ext cx="9144000" cy="519112"/>
          </a:xfrm>
          <a:prstGeom prst="rect">
            <a:avLst/>
          </a:prstGeom>
          <a:noFill/>
          <a:ln w="19050">
            <a:noFill/>
            <a:miter lim="800000"/>
            <a:headEnd/>
            <a:tailEnd/>
          </a:ln>
        </p:spPr>
        <p:txBody>
          <a:bodyPr>
            <a:spAutoFit/>
          </a:bodyPr>
          <a:lstStyle/>
          <a:p>
            <a:pPr>
              <a:spcBef>
                <a:spcPct val="50000"/>
              </a:spcBef>
            </a:pPr>
            <a:r>
              <a:rPr lang="en-US">
                <a:solidFill>
                  <a:schemeClr val="tx1"/>
                </a:solidFill>
              </a:rPr>
              <a:t>Major collisions result in major thrust mountains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25955" name="Text Box 3"/>
          <p:cNvSpPr txBox="1">
            <a:spLocks noChangeArrowheads="1"/>
          </p:cNvSpPr>
          <p:nvPr/>
        </p:nvSpPr>
        <p:spPr bwMode="auto">
          <a:xfrm>
            <a:off x="6003925" y="4602163"/>
            <a:ext cx="3276600" cy="1373187"/>
          </a:xfrm>
          <a:prstGeom prst="rect">
            <a:avLst/>
          </a:prstGeom>
          <a:noFill/>
          <a:ln w="1905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Protected areas get squeezed </a:t>
            </a:r>
            <a:br>
              <a:rPr lang="en-US" dirty="0">
                <a:solidFill>
                  <a:srgbClr val="FF0000"/>
                </a:solidFill>
                <a:effectLst>
                  <a:outerShdw blurRad="38100" dist="38100" dir="2700000" algn="tl">
                    <a:srgbClr val="000000">
                      <a:alpha val="43137"/>
                    </a:srgbClr>
                  </a:outerShdw>
                </a:effectLst>
              </a:rPr>
            </a:br>
            <a:r>
              <a:rPr lang="en-US" dirty="0">
                <a:solidFill>
                  <a:srgbClr val="FF0000"/>
                </a:solidFill>
                <a:effectLst>
                  <a:outerShdw blurRad="38100" dist="38100" dir="2700000" algn="tl">
                    <a:srgbClr val="000000">
                      <a:alpha val="43137"/>
                    </a:srgbClr>
                  </a:outerShdw>
                </a:effectLst>
              </a:rPr>
              <a:t>(not crushed)</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srcRect/>
          <a:stretch>
            <a:fillRect/>
          </a:stretch>
        </p:blipFill>
        <p:spPr bwMode="auto">
          <a:xfrm>
            <a:off x="92075" y="1435100"/>
            <a:ext cx="8915400" cy="3987800"/>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26979" name="Text Box 3"/>
          <p:cNvSpPr txBox="1">
            <a:spLocks noChangeArrowheads="1"/>
          </p:cNvSpPr>
          <p:nvPr/>
        </p:nvSpPr>
        <p:spPr bwMode="auto">
          <a:xfrm>
            <a:off x="0" y="655638"/>
            <a:ext cx="9144000" cy="519112"/>
          </a:xfrm>
          <a:prstGeom prst="rect">
            <a:avLst/>
          </a:prstGeom>
          <a:noFill/>
          <a:ln w="19050">
            <a:noFill/>
            <a:miter lim="800000"/>
            <a:headEnd/>
            <a:tailEnd/>
          </a:ln>
        </p:spPr>
        <p:txBody>
          <a:bodyPr>
            <a:spAutoFit/>
          </a:bodyPr>
          <a:lstStyle/>
          <a:p>
            <a:r>
              <a:rPr lang="en-US">
                <a:solidFill>
                  <a:schemeClr val="tx1"/>
                </a:solidFill>
              </a:rPr>
              <a:t>Gentle folding (probably below sea level)</a:t>
            </a:r>
          </a:p>
        </p:txBody>
      </p:sp>
      <p:sp>
        <p:nvSpPr>
          <p:cNvPr id="126980" name="Text Box 4"/>
          <p:cNvSpPr txBox="1">
            <a:spLocks noChangeArrowheads="1"/>
          </p:cNvSpPr>
          <p:nvPr/>
        </p:nvSpPr>
        <p:spPr bwMode="auto">
          <a:xfrm>
            <a:off x="2882900" y="4906963"/>
            <a:ext cx="3352800" cy="519112"/>
          </a:xfrm>
          <a:prstGeom prst="rect">
            <a:avLst/>
          </a:prstGeom>
          <a:solidFill>
            <a:schemeClr val="bg1"/>
          </a:solidFill>
          <a:ln w="19050">
            <a:noFill/>
            <a:miter lim="800000"/>
            <a:headEnd/>
            <a:tailEnd/>
          </a:ln>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3"/>
          <a:srcRect/>
          <a:stretch>
            <a:fillRect/>
          </a:stretch>
        </p:blipFill>
        <p:spPr bwMode="auto">
          <a:xfrm>
            <a:off x="0" y="1524000"/>
            <a:ext cx="9134475" cy="2990850"/>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28003" name="Text Box 3"/>
          <p:cNvSpPr txBox="1">
            <a:spLocks noChangeArrowheads="1"/>
          </p:cNvSpPr>
          <p:nvPr/>
        </p:nvSpPr>
        <p:spPr bwMode="auto">
          <a:xfrm>
            <a:off x="0" y="457200"/>
            <a:ext cx="9144000" cy="519113"/>
          </a:xfrm>
          <a:prstGeom prst="rect">
            <a:avLst/>
          </a:prstGeom>
          <a:noFill/>
          <a:ln w="9525">
            <a:noFill/>
            <a:miter lim="800000"/>
            <a:headEnd/>
            <a:tailEnd/>
          </a:ln>
        </p:spPr>
        <p:txBody>
          <a:bodyPr>
            <a:spAutoFit/>
          </a:bodyPr>
          <a:lstStyle/>
          <a:p>
            <a:pPr>
              <a:spcBef>
                <a:spcPct val="50000"/>
              </a:spcBef>
            </a:pPr>
            <a:r>
              <a:rPr lang="en-US">
                <a:solidFill>
                  <a:schemeClr val="tx1"/>
                </a:solidFill>
              </a:rPr>
              <a:t>Taconic Setup</a:t>
            </a:r>
          </a:p>
        </p:txBody>
      </p:sp>
      <p:sp>
        <p:nvSpPr>
          <p:cNvPr id="128004" name="Line 5"/>
          <p:cNvSpPr>
            <a:spLocks noChangeShapeType="1"/>
          </p:cNvSpPr>
          <p:nvPr/>
        </p:nvSpPr>
        <p:spPr bwMode="auto">
          <a:xfrm flipV="1">
            <a:off x="7680325" y="2835275"/>
            <a:ext cx="1265238" cy="2330450"/>
          </a:xfrm>
          <a:prstGeom prst="line">
            <a:avLst/>
          </a:prstGeom>
          <a:noFill/>
          <a:ln w="38100">
            <a:solidFill>
              <a:srgbClr val="FF0000"/>
            </a:solidFill>
            <a:round/>
            <a:headEnd/>
            <a:tailEnd type="triangle" w="med" len="med"/>
          </a:ln>
        </p:spPr>
        <p:txBody>
          <a:bodyPr/>
          <a:lstStyle/>
          <a:p>
            <a:endParaRPr lang="en-US"/>
          </a:p>
        </p:txBody>
      </p:sp>
      <p:sp>
        <p:nvSpPr>
          <p:cNvPr id="128005" name="Text Box 6"/>
          <p:cNvSpPr txBox="1">
            <a:spLocks noChangeArrowheads="1"/>
          </p:cNvSpPr>
          <p:nvPr/>
        </p:nvSpPr>
        <p:spPr bwMode="auto">
          <a:xfrm>
            <a:off x="5791200" y="5135563"/>
            <a:ext cx="3352800" cy="519112"/>
          </a:xfrm>
          <a:prstGeom prst="rect">
            <a:avLst/>
          </a:prstGeom>
          <a:noFill/>
          <a:ln w="38100">
            <a:noFill/>
            <a:miter lim="800000"/>
            <a:headEnd/>
            <a:tailEnd/>
          </a:ln>
        </p:spPr>
        <p:txBody>
          <a:bodyPr>
            <a:spAutoFit/>
          </a:bodyPr>
          <a:lstStyle/>
          <a:p>
            <a:pPr>
              <a:spcBef>
                <a:spcPct val="50000"/>
              </a:spcBef>
            </a:pPr>
            <a:r>
              <a:rPr lang="en-US">
                <a:solidFill>
                  <a:schemeClr val="tx1"/>
                </a:solidFill>
              </a:rPr>
              <a:t>Active volcanoes</a:t>
            </a:r>
          </a:p>
        </p:txBody>
      </p:sp>
      <p:sp>
        <p:nvSpPr>
          <p:cNvPr id="128006" name="Line 8"/>
          <p:cNvSpPr>
            <a:spLocks noChangeShapeType="1"/>
          </p:cNvSpPr>
          <p:nvPr/>
        </p:nvSpPr>
        <p:spPr bwMode="auto">
          <a:xfrm flipV="1">
            <a:off x="2408238" y="2514600"/>
            <a:ext cx="1096962" cy="2544763"/>
          </a:xfrm>
          <a:prstGeom prst="line">
            <a:avLst/>
          </a:prstGeom>
          <a:noFill/>
          <a:ln w="38100">
            <a:solidFill>
              <a:srgbClr val="FF0000"/>
            </a:solidFill>
            <a:round/>
            <a:headEnd/>
            <a:tailEnd type="triangle" w="med" len="med"/>
          </a:ln>
        </p:spPr>
        <p:txBody>
          <a:bodyPr/>
          <a:lstStyle/>
          <a:p>
            <a:endParaRPr lang="en-US"/>
          </a:p>
        </p:txBody>
      </p:sp>
      <p:sp>
        <p:nvSpPr>
          <p:cNvPr id="128007" name="Text Box 9"/>
          <p:cNvSpPr txBox="1">
            <a:spLocks noChangeArrowheads="1"/>
          </p:cNvSpPr>
          <p:nvPr/>
        </p:nvSpPr>
        <p:spPr bwMode="auto">
          <a:xfrm>
            <a:off x="0" y="5105400"/>
            <a:ext cx="4495800" cy="519113"/>
          </a:xfrm>
          <a:prstGeom prst="rect">
            <a:avLst/>
          </a:prstGeom>
          <a:noFill/>
          <a:ln w="38100">
            <a:noFill/>
            <a:miter lim="800000"/>
            <a:headEnd/>
            <a:tailEnd/>
          </a:ln>
        </p:spPr>
        <p:txBody>
          <a:bodyPr>
            <a:spAutoFit/>
          </a:bodyPr>
          <a:lstStyle/>
          <a:p>
            <a:pPr>
              <a:spcBef>
                <a:spcPct val="50000"/>
              </a:spcBef>
            </a:pPr>
            <a:r>
              <a:rPr lang="en-US">
                <a:solidFill>
                  <a:schemeClr val="tx1"/>
                </a:solidFill>
              </a:rPr>
              <a:t>Oblivious carbonates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www.humboldt.edu/~natmus/lifeThroughTime/Permian.web/HSU37.1521.jpg"/>
          <p:cNvPicPr>
            <a:picLocks noChangeAspect="1" noChangeArrowheads="1"/>
          </p:cNvPicPr>
          <p:nvPr/>
        </p:nvPicPr>
        <p:blipFill>
          <a:blip r:embed="rId3"/>
          <a:srcRect/>
          <a:stretch>
            <a:fillRect/>
          </a:stretch>
        </p:blipFill>
        <p:spPr bwMode="auto">
          <a:xfrm>
            <a:off x="384175" y="0"/>
            <a:ext cx="8350250" cy="686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www.humboldt.edu/~natmus/lifeThroughTime/Permian.web/HSU37.1521.jpg"/>
          <p:cNvPicPr>
            <a:picLocks noChangeAspect="1" noChangeArrowheads="1"/>
          </p:cNvPicPr>
          <p:nvPr/>
        </p:nvPicPr>
        <p:blipFill>
          <a:blip r:embed="rId3"/>
          <a:srcRect/>
          <a:stretch>
            <a:fillRect/>
          </a:stretch>
        </p:blipFill>
        <p:spPr bwMode="auto">
          <a:xfrm>
            <a:off x="384175" y="0"/>
            <a:ext cx="8350250" cy="6864350"/>
          </a:xfrm>
          <a:prstGeom prst="rect">
            <a:avLst/>
          </a:prstGeom>
          <a:noFill/>
          <a:ln w="9525">
            <a:noFill/>
            <a:miter lim="800000"/>
            <a:headEnd/>
            <a:tailEnd/>
          </a:ln>
        </p:spPr>
      </p:pic>
      <p:sp>
        <p:nvSpPr>
          <p:cNvPr id="129027" name="Oval Callout 2"/>
          <p:cNvSpPr>
            <a:spLocks noChangeArrowheads="1"/>
          </p:cNvSpPr>
          <p:nvPr/>
        </p:nvSpPr>
        <p:spPr bwMode="auto">
          <a:xfrm>
            <a:off x="401638" y="0"/>
            <a:ext cx="4157662" cy="1874838"/>
          </a:xfrm>
          <a:prstGeom prst="wedgeEllipseCallout">
            <a:avLst>
              <a:gd name="adj1" fmla="val 74523"/>
              <a:gd name="adj2" fmla="val 50764"/>
            </a:avLst>
          </a:prstGeom>
          <a:solidFill>
            <a:schemeClr val="bg1"/>
          </a:solidFill>
          <a:ln w="15875" algn="ctr">
            <a:solidFill>
              <a:schemeClr val="tx1"/>
            </a:solidFill>
            <a:round/>
            <a:headEnd/>
            <a:tailEnd type="triangle" w="med" len="med"/>
          </a:ln>
        </p:spPr>
        <p:txBody>
          <a:bodyPr/>
          <a:lstStyle/>
          <a:p>
            <a:r>
              <a:rPr lang="en-US" sz="2000" b="0">
                <a:solidFill>
                  <a:schemeClr val="tx1"/>
                </a:solidFill>
              </a:rPr>
              <a:t>I told you all it was </a:t>
            </a:r>
            <a:r>
              <a:rPr lang="en-US" sz="2000">
                <a:solidFill>
                  <a:schemeClr val="tx1"/>
                </a:solidFill>
              </a:rPr>
              <a:t>ash</a:t>
            </a:r>
            <a:r>
              <a:rPr lang="en-US" sz="2000" b="0">
                <a:solidFill>
                  <a:schemeClr val="tx1"/>
                </a:solidFill>
              </a:rPr>
              <a:t>!! But does anyone ever listen to me?!! </a:t>
            </a:r>
            <a:r>
              <a:rPr lang="en-US" sz="2000" b="0" i="1">
                <a:solidFill>
                  <a:schemeClr val="tx1"/>
                </a:solidFill>
              </a:rPr>
              <a:t>NOOOO!</a:t>
            </a:r>
            <a:r>
              <a:rPr lang="en-US" sz="2000" b="0">
                <a:solidFill>
                  <a:schemeClr val="tx1"/>
                </a:solidFill>
              </a:rPr>
              <a:t> Now just look at us!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30051" name="Text Box 3"/>
          <p:cNvSpPr txBox="1">
            <a:spLocks noChangeArrowheads="1"/>
          </p:cNvSpPr>
          <p:nvPr/>
        </p:nvSpPr>
        <p:spPr bwMode="auto">
          <a:xfrm>
            <a:off x="6096000" y="5867400"/>
            <a:ext cx="30480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Hinterland</a:t>
            </a:r>
          </a:p>
        </p:txBody>
      </p:sp>
      <p:sp>
        <p:nvSpPr>
          <p:cNvPr id="130052" name="Text Box 4"/>
          <p:cNvSpPr txBox="1">
            <a:spLocks noChangeArrowheads="1"/>
          </p:cNvSpPr>
          <p:nvPr/>
        </p:nvSpPr>
        <p:spPr bwMode="auto">
          <a:xfrm>
            <a:off x="0" y="0"/>
            <a:ext cx="18288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Foreland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3"/>
          <a:srcRect/>
          <a:stretch>
            <a:fillRect/>
          </a:stretch>
        </p:blipFill>
        <p:spPr bwMode="auto">
          <a:xfrm>
            <a:off x="609600" y="1576388"/>
            <a:ext cx="7924800" cy="3705225"/>
          </a:xfrm>
          <a:prstGeom prst="rect">
            <a:avLst/>
          </a:prstGeom>
          <a:noFill/>
          <a:ln w="9525">
            <a:noFill/>
            <a:miter lim="800000"/>
            <a:headEnd/>
            <a:tailEnd/>
          </a:ln>
        </p:spPr>
      </p:pic>
      <p:sp>
        <p:nvSpPr>
          <p:cNvPr id="131075" name="Text Box 4"/>
          <p:cNvSpPr txBox="1">
            <a:spLocks noChangeArrowheads="1"/>
          </p:cNvSpPr>
          <p:nvPr/>
        </p:nvSpPr>
        <p:spPr bwMode="auto">
          <a:xfrm>
            <a:off x="685800" y="609600"/>
            <a:ext cx="37338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Foreland basin</a:t>
            </a:r>
          </a:p>
        </p:txBody>
      </p:sp>
      <p:sp>
        <p:nvSpPr>
          <p:cNvPr id="131076" name="Line 5"/>
          <p:cNvSpPr>
            <a:spLocks noChangeShapeType="1"/>
          </p:cNvSpPr>
          <p:nvPr/>
        </p:nvSpPr>
        <p:spPr bwMode="auto">
          <a:xfrm>
            <a:off x="2438400" y="1143000"/>
            <a:ext cx="685800" cy="1600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6258" name="TextBox 4"/>
          <p:cNvSpPr txBox="1">
            <a:spLocks noChangeArrowheads="1"/>
          </p:cNvSpPr>
          <p:nvPr/>
        </p:nvSpPr>
        <p:spPr bwMode="auto">
          <a:xfrm>
            <a:off x="2089150" y="1676400"/>
            <a:ext cx="4965700" cy="2062163"/>
          </a:xfrm>
          <a:prstGeom prst="rect">
            <a:avLst/>
          </a:prstGeom>
          <a:noFill/>
          <a:ln w="9525">
            <a:noFill/>
            <a:miter lim="800000"/>
            <a:headEnd/>
            <a:tailEnd/>
          </a:ln>
        </p:spPr>
        <p:txBody>
          <a:bodyPr>
            <a:spAutoFit/>
          </a:bodyPr>
          <a:lstStyle/>
          <a:p>
            <a:pPr algn="l"/>
            <a:r>
              <a:rPr lang="en-US" sz="3200">
                <a:solidFill>
                  <a:schemeClr val="tx1"/>
                </a:solidFill>
              </a:rPr>
              <a:t>Collision Orogeny</a:t>
            </a:r>
          </a:p>
          <a:p>
            <a:pPr algn="l"/>
            <a:r>
              <a:rPr lang="en-US" sz="3200">
                <a:solidFill>
                  <a:schemeClr val="tx1"/>
                </a:solidFill>
              </a:rPr>
              <a:t>Peneplanation</a:t>
            </a:r>
          </a:p>
          <a:p>
            <a:pPr algn="l"/>
            <a:r>
              <a:rPr lang="en-US" sz="3200">
                <a:solidFill>
                  <a:schemeClr val="tx1"/>
                </a:solidFill>
              </a:rPr>
              <a:t>Rifting</a:t>
            </a:r>
          </a:p>
          <a:p>
            <a:pPr algn="l"/>
            <a:r>
              <a:rPr lang="en-US" sz="3200">
                <a:solidFill>
                  <a:schemeClr val="tx1"/>
                </a:solidFill>
              </a:rPr>
              <a:t>DCM Sedimentation</a:t>
            </a:r>
          </a:p>
        </p:txBody>
      </p:sp>
      <p:sp>
        <p:nvSpPr>
          <p:cNvPr id="96259" name="Left Brace 5"/>
          <p:cNvSpPr>
            <a:spLocks/>
          </p:cNvSpPr>
          <p:nvPr/>
        </p:nvSpPr>
        <p:spPr bwMode="auto">
          <a:xfrm>
            <a:off x="1651000" y="2711450"/>
            <a:ext cx="368300" cy="939800"/>
          </a:xfrm>
          <a:prstGeom prst="leftBrace">
            <a:avLst>
              <a:gd name="adj1" fmla="val 36043"/>
              <a:gd name="adj2" fmla="val 50000"/>
            </a:avLst>
          </a:prstGeom>
          <a:noFill/>
          <a:ln w="50800" cap="sq" algn="ctr">
            <a:solidFill>
              <a:srgbClr val="FF0000"/>
            </a:solidFill>
            <a:round/>
            <a:headEnd/>
            <a:tailEnd/>
          </a:ln>
        </p:spPr>
        <p:txBody>
          <a:bodyPr/>
          <a:lstStyle/>
          <a:p>
            <a:endParaRPr lang="en-US"/>
          </a:p>
        </p:txBody>
      </p:sp>
      <p:sp>
        <p:nvSpPr>
          <p:cNvPr id="96260" name="TextBox 6"/>
          <p:cNvSpPr txBox="1">
            <a:spLocks noChangeArrowheads="1"/>
          </p:cNvSpPr>
          <p:nvPr/>
        </p:nvSpPr>
        <p:spPr bwMode="auto">
          <a:xfrm>
            <a:off x="-114300" y="2901950"/>
            <a:ext cx="1879600" cy="523875"/>
          </a:xfrm>
          <a:prstGeom prst="rect">
            <a:avLst/>
          </a:prstGeom>
          <a:noFill/>
          <a:ln w="9525">
            <a:noFill/>
            <a:miter lim="800000"/>
            <a:headEnd/>
            <a:tailEnd/>
          </a:ln>
        </p:spPr>
        <p:txBody>
          <a:bodyPr>
            <a:spAutoFit/>
          </a:bodyPr>
          <a:lstStyle/>
          <a:p>
            <a:r>
              <a:rPr lang="en-US">
                <a:solidFill>
                  <a:srgbClr val="002060"/>
                </a:solidFill>
              </a:rPr>
              <a:t>Opening</a:t>
            </a:r>
          </a:p>
        </p:txBody>
      </p:sp>
      <p:sp>
        <p:nvSpPr>
          <p:cNvPr id="96261" name="Left Brace 9"/>
          <p:cNvSpPr>
            <a:spLocks/>
          </p:cNvSpPr>
          <p:nvPr/>
        </p:nvSpPr>
        <p:spPr bwMode="auto">
          <a:xfrm>
            <a:off x="1638300" y="869950"/>
            <a:ext cx="368300" cy="1765300"/>
          </a:xfrm>
          <a:prstGeom prst="leftBrace">
            <a:avLst>
              <a:gd name="adj1" fmla="val 36037"/>
              <a:gd name="adj2" fmla="val 50000"/>
            </a:avLst>
          </a:prstGeom>
          <a:noFill/>
          <a:ln w="50800" cap="sq" algn="ctr">
            <a:solidFill>
              <a:srgbClr val="FF0000"/>
            </a:solidFill>
            <a:round/>
            <a:headEnd/>
            <a:tailEnd/>
          </a:ln>
        </p:spPr>
        <p:txBody>
          <a:bodyPr/>
          <a:lstStyle/>
          <a:p>
            <a:endParaRPr lang="en-US"/>
          </a:p>
        </p:txBody>
      </p:sp>
      <p:sp>
        <p:nvSpPr>
          <p:cNvPr id="96262" name="TextBox 10"/>
          <p:cNvSpPr txBox="1">
            <a:spLocks noChangeArrowheads="1"/>
          </p:cNvSpPr>
          <p:nvPr/>
        </p:nvSpPr>
        <p:spPr bwMode="auto">
          <a:xfrm>
            <a:off x="50800" y="1479550"/>
            <a:ext cx="1524000" cy="523875"/>
          </a:xfrm>
          <a:prstGeom prst="rect">
            <a:avLst/>
          </a:prstGeom>
          <a:noFill/>
          <a:ln w="9525">
            <a:noFill/>
            <a:miter lim="800000"/>
            <a:headEnd/>
            <a:tailEnd/>
          </a:ln>
        </p:spPr>
        <p:txBody>
          <a:bodyPr>
            <a:spAutoFit/>
          </a:bodyPr>
          <a:lstStyle/>
          <a:p>
            <a:r>
              <a:rPr lang="en-US">
                <a:solidFill>
                  <a:srgbClr val="002060"/>
                </a:solidFill>
              </a:rPr>
              <a:t>Closing  </a:t>
            </a:r>
          </a:p>
        </p:txBody>
      </p:sp>
      <p:sp>
        <p:nvSpPr>
          <p:cNvPr id="14" name="TextBox 13"/>
          <p:cNvSpPr txBox="1"/>
          <p:nvPr/>
        </p:nvSpPr>
        <p:spPr>
          <a:xfrm rot="2263396">
            <a:off x="7278995" y="930753"/>
            <a:ext cx="2400300" cy="523220"/>
          </a:xfrm>
          <a:prstGeom prst="rect">
            <a:avLst/>
          </a:prstGeom>
          <a:noFill/>
        </p:spPr>
        <p:txBody>
          <a:bodyPr>
            <a:spAutoFit/>
          </a:bodyPr>
          <a:lstStyle/>
          <a:p>
            <a:pPr>
              <a:defRPr/>
            </a:pPr>
            <a:r>
              <a:rPr lang="en-US" dirty="0">
                <a:ln>
                  <a:solidFill>
                    <a:schemeClr val="tx1"/>
                  </a:solidFill>
                </a:ln>
                <a:solidFill>
                  <a:srgbClr val="FFC000"/>
                </a:solidFill>
                <a:effectLst>
                  <a:outerShdw blurRad="38100" dist="38100" dir="2700000" algn="tl">
                    <a:srgbClr val="000000">
                      <a:alpha val="43137"/>
                    </a:srgbClr>
                  </a:outerShdw>
                </a:effectLst>
              </a:rPr>
              <a:t>Acadia</a:t>
            </a:r>
          </a:p>
        </p:txBody>
      </p:sp>
      <p:sp>
        <p:nvSpPr>
          <p:cNvPr id="15" name="TextBox 14"/>
          <p:cNvSpPr txBox="1"/>
          <p:nvPr/>
        </p:nvSpPr>
        <p:spPr>
          <a:xfrm rot="2302119">
            <a:off x="4779994" y="612257"/>
            <a:ext cx="2400300" cy="523220"/>
          </a:xfrm>
          <a:prstGeom prst="rect">
            <a:avLst/>
          </a:prstGeom>
          <a:noFill/>
        </p:spPr>
        <p:txBody>
          <a:bodyPr>
            <a:spAutoFit/>
          </a:bodyPr>
          <a:lstStyle/>
          <a:p>
            <a:pPr>
              <a:defRPr/>
            </a:pPr>
            <a:r>
              <a:rPr lang="en-US" dirty="0">
                <a:ln w="3175">
                  <a:solidFill>
                    <a:schemeClr val="tx1"/>
                  </a:solidFill>
                </a:ln>
                <a:solidFill>
                  <a:srgbClr val="00B050"/>
                </a:solidFill>
                <a:effectLst>
                  <a:outerShdw blurRad="38100" dist="38100" dir="2700000" algn="tl">
                    <a:srgbClr val="000000">
                      <a:alpha val="43137"/>
                    </a:srgbClr>
                  </a:outerShdw>
                </a:effectLst>
              </a:rPr>
              <a:t>Shenandoah</a:t>
            </a:r>
          </a:p>
        </p:txBody>
      </p:sp>
      <p:sp>
        <p:nvSpPr>
          <p:cNvPr id="16" name="TextBox 15"/>
          <p:cNvSpPr txBox="1"/>
          <p:nvPr/>
        </p:nvSpPr>
        <p:spPr>
          <a:xfrm rot="2262561">
            <a:off x="5635342" y="567356"/>
            <a:ext cx="2781300" cy="523220"/>
          </a:xfrm>
          <a:prstGeom prst="rect">
            <a:avLst/>
          </a:prstGeom>
          <a:noFill/>
        </p:spPr>
        <p:txBody>
          <a:bodyPr>
            <a:spAutoFit/>
          </a:bodyPr>
          <a:lstStyle/>
          <a:p>
            <a:pPr>
              <a:defRPr/>
            </a:pPr>
            <a:r>
              <a:rPr lang="en-US" dirty="0">
                <a:ln>
                  <a:solidFill>
                    <a:schemeClr val="tx1"/>
                  </a:solidFill>
                </a:ln>
                <a:solidFill>
                  <a:srgbClr val="92D050"/>
                </a:solidFill>
                <a:effectLst>
                  <a:outerShdw blurRad="38100" dist="38100" dir="2700000" algn="tl">
                    <a:srgbClr val="000000">
                      <a:alpha val="43137"/>
                    </a:srgbClr>
                  </a:outerShdw>
                </a:effectLst>
              </a:rPr>
              <a:t>Great Smokey</a:t>
            </a:r>
          </a:p>
        </p:txBody>
      </p:sp>
      <p:sp>
        <p:nvSpPr>
          <p:cNvPr id="17" name="5-Point Star 16"/>
          <p:cNvSpPr/>
          <p:nvPr/>
        </p:nvSpPr>
        <p:spPr bwMode="auto">
          <a:xfrm>
            <a:off x="6705600" y="1676400"/>
            <a:ext cx="381000" cy="381000"/>
          </a:xfrm>
          <a:prstGeom prst="star5">
            <a:avLst/>
          </a:prstGeom>
          <a:solidFill>
            <a:srgbClr val="00B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18" name="5-Point Star 17"/>
          <p:cNvSpPr/>
          <p:nvPr/>
        </p:nvSpPr>
        <p:spPr bwMode="auto">
          <a:xfrm>
            <a:off x="7823200" y="1828800"/>
            <a:ext cx="228600" cy="228600"/>
          </a:xfrm>
          <a:prstGeom prst="star5">
            <a:avLst/>
          </a:prstGeom>
          <a:solidFill>
            <a:srgbClr val="92D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19" name="5-Point Star 18"/>
          <p:cNvSpPr/>
          <p:nvPr/>
        </p:nvSpPr>
        <p:spPr bwMode="auto">
          <a:xfrm>
            <a:off x="6781800" y="2336800"/>
            <a:ext cx="228600" cy="228600"/>
          </a:xfrm>
          <a:prstGeom prst="star5">
            <a:avLst/>
          </a:prstGeom>
          <a:solidFill>
            <a:srgbClr val="00B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20" name="5-Point Star 19"/>
          <p:cNvSpPr/>
          <p:nvPr/>
        </p:nvSpPr>
        <p:spPr bwMode="auto">
          <a:xfrm>
            <a:off x="6721475" y="2728913"/>
            <a:ext cx="395288" cy="336550"/>
          </a:xfrm>
          <a:prstGeom prst="star5">
            <a:avLst/>
          </a:prstGeom>
          <a:solidFill>
            <a:srgbClr val="00B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21" name="5-Point Star 20"/>
          <p:cNvSpPr/>
          <p:nvPr/>
        </p:nvSpPr>
        <p:spPr bwMode="auto">
          <a:xfrm>
            <a:off x="7899400" y="2451100"/>
            <a:ext cx="76200" cy="76200"/>
          </a:xfrm>
          <a:prstGeom prst="star5">
            <a:avLst/>
          </a:prstGeom>
          <a:solidFill>
            <a:srgbClr val="92D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22" name="5-Point Star 21"/>
          <p:cNvSpPr/>
          <p:nvPr/>
        </p:nvSpPr>
        <p:spPr bwMode="auto">
          <a:xfrm>
            <a:off x="7747000" y="3257550"/>
            <a:ext cx="381000" cy="342900"/>
          </a:xfrm>
          <a:prstGeom prst="star5">
            <a:avLst/>
          </a:prstGeom>
          <a:solidFill>
            <a:srgbClr val="92D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
        <p:nvSpPr>
          <p:cNvPr id="24" name="5-Point Star 23"/>
          <p:cNvSpPr/>
          <p:nvPr/>
        </p:nvSpPr>
        <p:spPr bwMode="auto">
          <a:xfrm>
            <a:off x="7747000" y="2743200"/>
            <a:ext cx="381000" cy="342900"/>
          </a:xfrm>
          <a:prstGeom prst="star5">
            <a:avLst/>
          </a:prstGeom>
          <a:solidFill>
            <a:srgbClr val="92D050"/>
          </a:solidFill>
          <a:ln w="15875" cap="flat" cmpd="sng" algn="ctr">
            <a:solidFill>
              <a:schemeClr val="tx1"/>
            </a:solidFill>
            <a:prstDash val="solid"/>
            <a:round/>
            <a:headEnd type="none" w="med" len="med"/>
            <a:tailEnd type="triangle" w="med" len="med"/>
          </a:ln>
          <a:effectLst>
            <a:outerShdw blurRad="50800" dist="38100" dir="2700000" algn="tl" rotWithShape="0">
              <a:prstClr val="black">
                <a:alpha val="40000"/>
              </a:prstClr>
            </a:outerShdw>
          </a:effectLst>
        </p:spPr>
        <p:txBody>
          <a:bodyPr/>
          <a:lstStyle/>
          <a:p>
            <a:pPr>
              <a:defRPr/>
            </a:pP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31075" name="Line 3"/>
          <p:cNvSpPr>
            <a:spLocks noChangeShapeType="1"/>
          </p:cNvSpPr>
          <p:nvPr/>
        </p:nvSpPr>
        <p:spPr bwMode="auto">
          <a:xfrm flipH="1" flipV="1">
            <a:off x="8458200" y="2590800"/>
            <a:ext cx="381000" cy="1828800"/>
          </a:xfrm>
          <a:prstGeom prst="line">
            <a:avLst/>
          </a:prstGeom>
          <a:noFill/>
          <a:ln w="38100">
            <a:solidFill>
              <a:srgbClr val="FF0000"/>
            </a:solidFill>
            <a:round/>
            <a:headEnd/>
            <a:tailEnd type="triangle" w="med" len="med"/>
          </a:ln>
          <a:effectLst>
            <a:outerShdw blurRad="50800" dist="50800" dir="18900000" algn="b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131076" name="Line 4"/>
          <p:cNvSpPr>
            <a:spLocks noChangeShapeType="1"/>
          </p:cNvSpPr>
          <p:nvPr/>
        </p:nvSpPr>
        <p:spPr bwMode="auto">
          <a:xfrm flipH="1" flipV="1">
            <a:off x="6781800" y="4495800"/>
            <a:ext cx="228600" cy="914400"/>
          </a:xfrm>
          <a:prstGeom prst="line">
            <a:avLst/>
          </a:prstGeom>
          <a:noFill/>
          <a:ln w="38100">
            <a:solidFill>
              <a:srgbClr val="FF0000"/>
            </a:solidFill>
            <a:round/>
            <a:headEnd/>
            <a:tailEnd type="triangle" w="med" len="med"/>
          </a:ln>
          <a:effectLst>
            <a:outerShdw blurRad="50800" dist="50800" dir="18900000" algn="b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131077" name="Line 5"/>
          <p:cNvSpPr>
            <a:spLocks noChangeShapeType="1"/>
          </p:cNvSpPr>
          <p:nvPr/>
        </p:nvSpPr>
        <p:spPr bwMode="auto">
          <a:xfrm flipH="1" flipV="1">
            <a:off x="4953000" y="6019800"/>
            <a:ext cx="152400" cy="457200"/>
          </a:xfrm>
          <a:prstGeom prst="line">
            <a:avLst/>
          </a:prstGeom>
          <a:noFill/>
          <a:ln w="38100">
            <a:solidFill>
              <a:srgbClr val="FF0000"/>
            </a:solidFill>
            <a:round/>
            <a:headEnd/>
            <a:tailEnd type="triangle" w="med" len="med"/>
          </a:ln>
          <a:effectLst>
            <a:outerShdw blurRad="50800" dist="50800" dir="18900000" algn="bl" rotWithShape="0">
              <a:prstClr val="black">
                <a:alpha val="40000"/>
              </a:prstClr>
            </a:outerShdw>
          </a:effectLst>
        </p:spPr>
        <p:txBody>
          <a:bodyPr/>
          <a:lstStyle/>
          <a:p>
            <a:pPr>
              <a:defRPr/>
            </a:pPr>
            <a:endParaRPr lang="en-US">
              <a:effectLst>
                <a:outerShdw blurRad="38100" dist="38100" dir="2700000" algn="tl">
                  <a:srgbClr val="000000">
                    <a:alpha val="43137"/>
                  </a:srgbClr>
                </a:outerShdw>
              </a:effectLst>
            </a:endParaRPr>
          </a:p>
        </p:txBody>
      </p:sp>
      <p:sp>
        <p:nvSpPr>
          <p:cNvPr id="131078" name="Text Box 6"/>
          <p:cNvSpPr txBox="1">
            <a:spLocks noChangeArrowheads="1"/>
          </p:cNvSpPr>
          <p:nvPr/>
        </p:nvSpPr>
        <p:spPr bwMode="auto">
          <a:xfrm>
            <a:off x="6705600" y="4648200"/>
            <a:ext cx="2438400" cy="1373188"/>
          </a:xfrm>
          <a:prstGeom prst="rect">
            <a:avLst/>
          </a:prstGeom>
          <a:noFill/>
          <a:ln w="3810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Terrane swings around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srcRect b="4129"/>
          <a:stretch>
            <a:fillRect/>
          </a:stretch>
        </p:blipFill>
        <p:spPr bwMode="auto">
          <a:xfrm>
            <a:off x="0" y="1382713"/>
            <a:ext cx="9215438" cy="3951287"/>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33123" name="Text Box 3"/>
          <p:cNvSpPr txBox="1">
            <a:spLocks noChangeArrowheads="1"/>
          </p:cNvSpPr>
          <p:nvPr/>
        </p:nvSpPr>
        <p:spPr bwMode="auto">
          <a:xfrm>
            <a:off x="0" y="5791200"/>
            <a:ext cx="9144000" cy="519113"/>
          </a:xfrm>
          <a:prstGeom prst="rect">
            <a:avLst/>
          </a:prstGeom>
          <a:noFill/>
          <a:ln w="38100">
            <a:noFill/>
            <a:miter lim="800000"/>
            <a:headEnd/>
            <a:tailEnd/>
          </a:ln>
        </p:spPr>
        <p:txBody>
          <a:bodyPr>
            <a:spAutoFit/>
          </a:bodyPr>
          <a:lstStyle/>
          <a:p>
            <a:pPr>
              <a:spcBef>
                <a:spcPct val="50000"/>
              </a:spcBef>
            </a:pPr>
            <a:r>
              <a:rPr lang="en-US"/>
              <a:t>The Protected Reentrant</a:t>
            </a:r>
          </a:p>
        </p:txBody>
      </p:sp>
      <p:sp>
        <p:nvSpPr>
          <p:cNvPr id="133124" name="Line 5"/>
          <p:cNvSpPr>
            <a:spLocks noChangeShapeType="1"/>
          </p:cNvSpPr>
          <p:nvPr/>
        </p:nvSpPr>
        <p:spPr bwMode="auto">
          <a:xfrm flipH="1">
            <a:off x="6324600" y="914400"/>
            <a:ext cx="0" cy="1219200"/>
          </a:xfrm>
          <a:prstGeom prst="line">
            <a:avLst/>
          </a:prstGeom>
          <a:noFill/>
          <a:ln w="38100">
            <a:solidFill>
              <a:srgbClr val="FF0000"/>
            </a:solidFill>
            <a:round/>
            <a:headEnd/>
            <a:tailEnd type="triangle" w="med" len="med"/>
          </a:ln>
        </p:spPr>
        <p:txBody>
          <a:bodyPr/>
          <a:lstStyle/>
          <a:p>
            <a:endParaRPr lang="en-US"/>
          </a:p>
        </p:txBody>
      </p:sp>
      <p:sp>
        <p:nvSpPr>
          <p:cNvPr id="133125" name="Line 6"/>
          <p:cNvSpPr>
            <a:spLocks noChangeShapeType="1"/>
          </p:cNvSpPr>
          <p:nvPr/>
        </p:nvSpPr>
        <p:spPr bwMode="auto">
          <a:xfrm flipV="1">
            <a:off x="3733800" y="2590800"/>
            <a:ext cx="1066800" cy="2057400"/>
          </a:xfrm>
          <a:prstGeom prst="line">
            <a:avLst/>
          </a:prstGeom>
          <a:noFill/>
          <a:ln w="38100">
            <a:solidFill>
              <a:srgbClr val="FF0000"/>
            </a:solidFill>
            <a:round/>
            <a:headEnd/>
            <a:tailEnd type="triangle" w="med" len="med"/>
          </a:ln>
        </p:spPr>
        <p:txBody>
          <a:bodyPr/>
          <a:lstStyle/>
          <a:p>
            <a:endParaRPr lang="en-US"/>
          </a:p>
        </p:txBody>
      </p:sp>
      <p:sp>
        <p:nvSpPr>
          <p:cNvPr id="133126" name="Text Box 7"/>
          <p:cNvSpPr txBox="1">
            <a:spLocks noChangeArrowheads="1"/>
          </p:cNvSpPr>
          <p:nvPr/>
        </p:nvSpPr>
        <p:spPr bwMode="auto">
          <a:xfrm>
            <a:off x="1676400" y="4648200"/>
            <a:ext cx="39624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Peripheral bulge</a:t>
            </a:r>
          </a:p>
        </p:txBody>
      </p:sp>
      <p:sp>
        <p:nvSpPr>
          <p:cNvPr id="133127" name="Text Box 8"/>
          <p:cNvSpPr txBox="1">
            <a:spLocks noChangeArrowheads="1"/>
          </p:cNvSpPr>
          <p:nvPr/>
        </p:nvSpPr>
        <p:spPr bwMode="auto">
          <a:xfrm>
            <a:off x="4800600" y="381000"/>
            <a:ext cx="30480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Flysch basin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http://www.transportcafe.co.uk/road_traffic_accidents/river_mosel_bernkasle_germany.jpg"/>
          <p:cNvPicPr>
            <a:picLocks noChangeAspect="1" noChangeArrowheads="1"/>
          </p:cNvPicPr>
          <p:nvPr/>
        </p:nvPicPr>
        <p:blipFill>
          <a:blip r:embed="rId3"/>
          <a:srcRect/>
          <a:stretch>
            <a:fillRect/>
          </a:stretch>
        </p:blipFill>
        <p:spPr bwMode="auto">
          <a:xfrm>
            <a:off x="-31750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3"/>
          <a:srcRect b="4129"/>
          <a:stretch>
            <a:fillRect/>
          </a:stretch>
        </p:blipFill>
        <p:spPr bwMode="auto">
          <a:xfrm>
            <a:off x="0" y="1382713"/>
            <a:ext cx="9215438" cy="3951287"/>
          </a:xfrm>
          <a:prstGeom prst="rect">
            <a:avLst/>
          </a:prstGeom>
          <a:noFill/>
          <a:ln w="9525">
            <a:noFill/>
            <a:miter lim="800000"/>
            <a:headEnd/>
            <a:tailEnd/>
          </a:ln>
          <a:effectLst>
            <a:outerShdw blurRad="50800" dist="76200" dir="2700000" algn="tl" rotWithShape="0">
              <a:prstClr val="black">
                <a:alpha val="40000"/>
              </a:prstClr>
            </a:outerShdw>
          </a:effectLst>
        </p:spPr>
      </p:pic>
      <p:sp>
        <p:nvSpPr>
          <p:cNvPr id="135171" name="Text Box 3"/>
          <p:cNvSpPr txBox="1">
            <a:spLocks noChangeArrowheads="1"/>
          </p:cNvSpPr>
          <p:nvPr/>
        </p:nvSpPr>
        <p:spPr bwMode="auto">
          <a:xfrm>
            <a:off x="0" y="5791200"/>
            <a:ext cx="9144000" cy="519113"/>
          </a:xfrm>
          <a:prstGeom prst="rect">
            <a:avLst/>
          </a:prstGeom>
          <a:noFill/>
          <a:ln w="38100">
            <a:noFill/>
            <a:miter lim="800000"/>
            <a:headEnd/>
            <a:tailEnd/>
          </a:ln>
        </p:spPr>
        <p:txBody>
          <a:bodyPr>
            <a:spAutoFit/>
          </a:bodyPr>
          <a:lstStyle/>
          <a:p>
            <a:pPr>
              <a:spcBef>
                <a:spcPct val="50000"/>
              </a:spcBef>
            </a:pPr>
            <a:r>
              <a:rPr lang="en-US" dirty="0">
                <a:effectLst>
                  <a:outerShdw blurRad="38100" dist="38100" dir="2700000" algn="tl">
                    <a:srgbClr val="000000">
                      <a:alpha val="43137"/>
                    </a:srgbClr>
                  </a:outerShdw>
                </a:effectLst>
              </a:rPr>
              <a:t>The Protected Reentrant</a:t>
            </a:r>
          </a:p>
        </p:txBody>
      </p:sp>
      <p:sp>
        <p:nvSpPr>
          <p:cNvPr id="135172" name="Line 5"/>
          <p:cNvSpPr>
            <a:spLocks noChangeShapeType="1"/>
          </p:cNvSpPr>
          <p:nvPr/>
        </p:nvSpPr>
        <p:spPr bwMode="auto">
          <a:xfrm flipH="1">
            <a:off x="6324600" y="914400"/>
            <a:ext cx="0" cy="1219200"/>
          </a:xfrm>
          <a:prstGeom prst="line">
            <a:avLst/>
          </a:prstGeom>
          <a:noFill/>
          <a:ln w="38100">
            <a:solidFill>
              <a:srgbClr val="FF0000"/>
            </a:solidFill>
            <a:round/>
            <a:headEnd/>
            <a:tailEnd type="triangle" w="med" len="med"/>
          </a:ln>
        </p:spPr>
        <p:txBody>
          <a:bodyPr/>
          <a:lstStyle/>
          <a:p>
            <a:endParaRPr lang="en-US"/>
          </a:p>
        </p:txBody>
      </p:sp>
      <p:sp>
        <p:nvSpPr>
          <p:cNvPr id="135173" name="Line 6"/>
          <p:cNvSpPr>
            <a:spLocks noChangeShapeType="1"/>
          </p:cNvSpPr>
          <p:nvPr/>
        </p:nvSpPr>
        <p:spPr bwMode="auto">
          <a:xfrm flipV="1">
            <a:off x="3733800" y="2590800"/>
            <a:ext cx="1066800" cy="2057400"/>
          </a:xfrm>
          <a:prstGeom prst="line">
            <a:avLst/>
          </a:prstGeom>
          <a:noFill/>
          <a:ln w="38100">
            <a:solidFill>
              <a:srgbClr val="FF0000"/>
            </a:solidFill>
            <a:round/>
            <a:headEnd/>
            <a:tailEnd type="triangle" w="med" len="med"/>
          </a:ln>
        </p:spPr>
        <p:txBody>
          <a:bodyPr/>
          <a:lstStyle/>
          <a:p>
            <a:endParaRPr lang="en-US"/>
          </a:p>
        </p:txBody>
      </p:sp>
      <p:sp>
        <p:nvSpPr>
          <p:cNvPr id="135174" name="Text Box 7"/>
          <p:cNvSpPr txBox="1">
            <a:spLocks noChangeArrowheads="1"/>
          </p:cNvSpPr>
          <p:nvPr/>
        </p:nvSpPr>
        <p:spPr bwMode="auto">
          <a:xfrm>
            <a:off x="1676400" y="4648200"/>
            <a:ext cx="39624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Peripheral bulge</a:t>
            </a:r>
          </a:p>
        </p:txBody>
      </p:sp>
      <p:sp>
        <p:nvSpPr>
          <p:cNvPr id="135175" name="Text Box 8"/>
          <p:cNvSpPr txBox="1">
            <a:spLocks noChangeArrowheads="1"/>
          </p:cNvSpPr>
          <p:nvPr/>
        </p:nvSpPr>
        <p:spPr bwMode="auto">
          <a:xfrm>
            <a:off x="4800600" y="381000"/>
            <a:ext cx="3048000" cy="519113"/>
          </a:xfrm>
          <a:prstGeom prst="rect">
            <a:avLst/>
          </a:prstGeom>
          <a:noFill/>
          <a:ln w="38100">
            <a:noFill/>
            <a:miter lim="800000"/>
            <a:headEnd/>
            <a:tailEnd/>
          </a:ln>
        </p:spPr>
        <p:txBody>
          <a:bodyPr>
            <a:spAutoFit/>
          </a:bodyPr>
          <a:lstStyle/>
          <a:p>
            <a:pPr>
              <a:spcBef>
                <a:spcPct val="50000"/>
              </a:spcBef>
            </a:pPr>
            <a:r>
              <a:rPr lang="en-US">
                <a:solidFill>
                  <a:srgbClr val="FF0000"/>
                </a:solidFill>
              </a:rPr>
              <a:t>Flysch basin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33123" name="Text Box 3"/>
          <p:cNvSpPr txBox="1">
            <a:spLocks noChangeArrowheads="1"/>
          </p:cNvSpPr>
          <p:nvPr/>
        </p:nvSpPr>
        <p:spPr bwMode="auto">
          <a:xfrm>
            <a:off x="5380038" y="4829175"/>
            <a:ext cx="3962400" cy="1373188"/>
          </a:xfrm>
          <a:prstGeom prst="rect">
            <a:avLst/>
          </a:prstGeom>
          <a:noFill/>
          <a:ln w="3810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Bulge separates W. Cratonic Basin from E. Flysch Basin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33123" name="Text Box 3"/>
          <p:cNvSpPr txBox="1">
            <a:spLocks noChangeArrowheads="1"/>
          </p:cNvSpPr>
          <p:nvPr/>
        </p:nvSpPr>
        <p:spPr bwMode="auto">
          <a:xfrm>
            <a:off x="5380038" y="5180013"/>
            <a:ext cx="3962400" cy="523875"/>
          </a:xfrm>
          <a:prstGeom prst="rect">
            <a:avLst/>
          </a:prstGeom>
          <a:noFill/>
          <a:ln w="3810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Rheic Ocean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0" y="0"/>
            <a:ext cx="9144000" cy="6999288"/>
          </a:xfrm>
          <a:prstGeom prst="rect">
            <a:avLst/>
          </a:prstGeom>
          <a:noFill/>
          <a:ln w="9525">
            <a:noFill/>
            <a:miter lim="800000"/>
            <a:headEnd/>
            <a:tailEnd/>
          </a:ln>
        </p:spPr>
      </p:pic>
      <p:sp>
        <p:nvSpPr>
          <p:cNvPr id="134147" name="Text Box 3"/>
          <p:cNvSpPr txBox="1">
            <a:spLocks noChangeArrowheads="1"/>
          </p:cNvSpPr>
          <p:nvPr/>
        </p:nvSpPr>
        <p:spPr bwMode="auto">
          <a:xfrm>
            <a:off x="4452938" y="5057775"/>
            <a:ext cx="4767262" cy="1384300"/>
          </a:xfrm>
          <a:prstGeom prst="rect">
            <a:avLst/>
          </a:prstGeom>
          <a:noFill/>
          <a:ln w="3810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Orogeny ends, </a:t>
            </a:r>
            <a:br>
              <a:rPr lang="en-US" dirty="0">
                <a:solidFill>
                  <a:srgbClr val="FF0000"/>
                </a:solidFill>
                <a:effectLst>
                  <a:outerShdw blurRad="38100" dist="38100" dir="2700000" algn="tl">
                    <a:srgbClr val="000000">
                      <a:alpha val="43137"/>
                    </a:srgbClr>
                  </a:outerShdw>
                </a:effectLst>
              </a:rPr>
            </a:br>
            <a:r>
              <a:rPr lang="en-US" dirty="0">
                <a:solidFill>
                  <a:srgbClr val="FF0000"/>
                </a:solidFill>
                <a:effectLst>
                  <a:outerShdw blurRad="38100" dist="38100" dir="2700000" algn="tl">
                    <a:srgbClr val="000000">
                      <a:alpha val="43137"/>
                    </a:srgbClr>
                  </a:outerShdw>
                </a:effectLst>
              </a:rPr>
              <a:t>mountains erode into flysch and foreland basins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buttmtn6 Tuscarora"/>
          <p:cNvPicPr>
            <a:picLocks noChangeAspect="1" noChangeArrowheads="1"/>
          </p:cNvPicPr>
          <p:nvPr/>
        </p:nvPicPr>
        <p:blipFill>
          <a:blip r:embed="rId3"/>
          <a:srcRect/>
          <a:stretch>
            <a:fillRect/>
          </a:stretch>
        </p:blipFill>
        <p:spPr bwMode="auto">
          <a:xfrm>
            <a:off x="0" y="952500"/>
            <a:ext cx="9144000" cy="5905500"/>
          </a:xfrm>
          <a:prstGeom prst="rect">
            <a:avLst/>
          </a:prstGeom>
          <a:noFill/>
          <a:ln w="9525">
            <a:noFill/>
            <a:miter lim="800000"/>
            <a:headEnd/>
            <a:tailEnd/>
          </a:ln>
        </p:spPr>
      </p:pic>
      <p:sp>
        <p:nvSpPr>
          <p:cNvPr id="139267" name="Text Box 3"/>
          <p:cNvSpPr txBox="1">
            <a:spLocks noChangeArrowheads="1"/>
          </p:cNvSpPr>
          <p:nvPr/>
        </p:nvSpPr>
        <p:spPr bwMode="auto">
          <a:xfrm>
            <a:off x="0" y="0"/>
            <a:ext cx="9144000" cy="954088"/>
          </a:xfrm>
          <a:prstGeom prst="rect">
            <a:avLst/>
          </a:prstGeom>
          <a:noFill/>
          <a:ln w="38100">
            <a:noFill/>
            <a:miter lim="800000"/>
            <a:headEnd/>
            <a:tailEnd/>
          </a:ln>
        </p:spPr>
        <p:txBody>
          <a:bodyPr>
            <a:spAutoFit/>
          </a:bodyPr>
          <a:lstStyle/>
          <a:p>
            <a:pPr>
              <a:spcBef>
                <a:spcPct val="50000"/>
              </a:spcBef>
            </a:pPr>
            <a:r>
              <a:rPr lang="en-US"/>
              <a:t>Post orogenic sedimentation </a:t>
            </a:r>
            <a:br>
              <a:rPr lang="en-US"/>
            </a:br>
            <a:r>
              <a:rPr lang="en-US"/>
              <a:t>(quartz sandstone and carbonate)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buttmtn5 Tuscarora"/>
          <p:cNvPicPr>
            <a:picLocks noChangeAspect="1" noChangeArrowheads="1"/>
          </p:cNvPicPr>
          <p:nvPr/>
        </p:nvPicPr>
        <p:blipFill>
          <a:blip r:embed="rId3"/>
          <a:srcRect/>
          <a:stretch>
            <a:fillRect/>
          </a:stretch>
        </p:blipFill>
        <p:spPr bwMode="auto">
          <a:xfrm>
            <a:off x="381000" y="0"/>
            <a:ext cx="8382000" cy="6845300"/>
          </a:xfrm>
          <a:prstGeom prst="rect">
            <a:avLst/>
          </a:prstGeom>
          <a:noFill/>
          <a:ln w="9525">
            <a:noFill/>
            <a:miter lim="800000"/>
            <a:headEnd/>
            <a:tailEnd/>
          </a:ln>
        </p:spPr>
      </p:pic>
      <p:sp>
        <p:nvSpPr>
          <p:cNvPr id="140291" name="Text Box 3"/>
          <p:cNvSpPr txBox="1">
            <a:spLocks noChangeArrowheads="1"/>
          </p:cNvSpPr>
          <p:nvPr/>
        </p:nvSpPr>
        <p:spPr bwMode="auto">
          <a:xfrm>
            <a:off x="5791200" y="457200"/>
            <a:ext cx="2895600" cy="946150"/>
          </a:xfrm>
          <a:prstGeom prst="rect">
            <a:avLst/>
          </a:prstGeom>
          <a:noFill/>
          <a:ln w="38100">
            <a:noFill/>
            <a:miter lim="800000"/>
            <a:headEnd/>
            <a:tailEnd/>
          </a:ln>
        </p:spPr>
        <p:txBody>
          <a:bodyPr>
            <a:spAutoFit/>
          </a:bodyPr>
          <a:lstStyle/>
          <a:p>
            <a:pPr>
              <a:spcBef>
                <a:spcPct val="50000"/>
              </a:spcBef>
            </a:pPr>
            <a:r>
              <a:rPr lang="en-US"/>
              <a:t>Very little feldspar or clay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bluegraytrail.com/images/senecarocks.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2"/>
          <p:cNvGrpSpPr>
            <a:grpSpLocks/>
          </p:cNvGrpSpPr>
          <p:nvPr/>
        </p:nvGrpSpPr>
        <p:grpSpPr bwMode="auto">
          <a:xfrm>
            <a:off x="4392613" y="-23813"/>
            <a:ext cx="4779962" cy="6908801"/>
            <a:chOff x="2767" y="-15"/>
            <a:chExt cx="3011" cy="4352"/>
          </a:xfrm>
        </p:grpSpPr>
        <p:pic>
          <p:nvPicPr>
            <p:cNvPr id="97286" name="Picture 3"/>
            <p:cNvPicPr>
              <a:picLocks noChangeAspect="1" noChangeArrowheads="1"/>
            </p:cNvPicPr>
            <p:nvPr/>
          </p:nvPicPr>
          <p:blipFill>
            <a:blip r:embed="rId3"/>
            <a:srcRect/>
            <a:stretch>
              <a:fillRect/>
            </a:stretch>
          </p:blipFill>
          <p:spPr bwMode="auto">
            <a:xfrm>
              <a:off x="2880" y="-15"/>
              <a:ext cx="2898" cy="4350"/>
            </a:xfrm>
            <a:prstGeom prst="rect">
              <a:avLst/>
            </a:prstGeom>
            <a:noFill/>
            <a:ln w="12700">
              <a:noFill/>
              <a:miter lim="800000"/>
              <a:headEnd type="none" w="sm" len="sm"/>
              <a:tailEnd type="none" w="sm" len="sm"/>
            </a:ln>
          </p:spPr>
        </p:pic>
        <p:sp>
          <p:nvSpPr>
            <p:cNvPr id="97287" name="Text Box 4"/>
            <p:cNvSpPr txBox="1">
              <a:spLocks noChangeArrowheads="1"/>
            </p:cNvSpPr>
            <p:nvPr/>
          </p:nvSpPr>
          <p:spPr bwMode="auto">
            <a:xfrm rot="-5383250">
              <a:off x="2094" y="3534"/>
              <a:ext cx="1476" cy="13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60000"/>
                </a:spcBef>
              </a:pPr>
              <a:r>
                <a:rPr lang="en-US" sz="1000" i="1">
                  <a:solidFill>
                    <a:srgbClr val="FF0000"/>
                  </a:solidFill>
                  <a:latin typeface="Times New Roman" pitchFamily="18" charset="0"/>
                  <a:cs typeface="Times New Roman" pitchFamily="18" charset="0"/>
                </a:rPr>
                <a:t>W. B. Hamilton, U. S. Geological Survey</a:t>
              </a:r>
            </a:p>
          </p:txBody>
        </p:sp>
      </p:grpSp>
      <p:sp>
        <p:nvSpPr>
          <p:cNvPr id="97283" name="Rectangle 5"/>
          <p:cNvSpPr>
            <a:spLocks noChangeArrowheads="1"/>
          </p:cNvSpPr>
          <p:nvPr/>
        </p:nvSpPr>
        <p:spPr bwMode="auto">
          <a:xfrm>
            <a:off x="503238" y="417513"/>
            <a:ext cx="3600450" cy="2290762"/>
          </a:xfrm>
          <a:prstGeom prst="rect">
            <a:avLst/>
          </a:prstGeom>
          <a:noFill/>
          <a:ln w="12700">
            <a:noFill/>
            <a:miter lim="800000"/>
            <a:headEnd type="none" w="sm" len="sm"/>
            <a:tailEnd type="none" w="sm" len="sm"/>
          </a:ln>
        </p:spPr>
        <p:txBody>
          <a:bodyPr>
            <a:spAutoFit/>
          </a:bodyPr>
          <a:lstStyle/>
          <a:p>
            <a:pPr eaLnBrk="0" hangingPunct="0">
              <a:lnSpc>
                <a:spcPct val="80000"/>
              </a:lnSpc>
            </a:pPr>
            <a:r>
              <a:rPr lang="en-US" sz="3600" i="1">
                <a:solidFill>
                  <a:schemeClr val="accent2"/>
                </a:solidFill>
                <a:latin typeface="Times New Roman" pitchFamily="18" charset="0"/>
              </a:rPr>
              <a:t>Great Smoky Mountains National Park, Tennessee/North Carolina</a:t>
            </a:r>
          </a:p>
        </p:txBody>
      </p:sp>
      <p:sp>
        <p:nvSpPr>
          <p:cNvPr id="97284" name="Text Box 6"/>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p:spPr>
        <p:txBody>
          <a:bodyPr>
            <a:spAutoFit/>
          </a:bodyPr>
          <a:lstStyle/>
          <a:p>
            <a:pPr eaLnBrk="0" hangingPunct="0">
              <a:lnSpc>
                <a:spcPct val="50000"/>
              </a:lnSpc>
              <a:spcBef>
                <a:spcPct val="60000"/>
              </a:spcBef>
            </a:pPr>
            <a:r>
              <a:rPr lang="en-US" sz="1000" i="1">
                <a:solidFill>
                  <a:srgbClr val="FF0000"/>
                </a:solidFill>
                <a:latin typeface="Times New Roman" pitchFamily="18" charset="0"/>
              </a:rPr>
              <a:t>Parks and Plates</a:t>
            </a:r>
          </a:p>
          <a:p>
            <a:pPr eaLnBrk="0" hangingPunct="0">
              <a:lnSpc>
                <a:spcPct val="50000"/>
              </a:lnSpc>
              <a:spcBef>
                <a:spcPct val="60000"/>
              </a:spcBef>
            </a:pPr>
            <a:r>
              <a:rPr lang="en-US" sz="1000" i="1">
                <a:solidFill>
                  <a:srgbClr val="FF0000"/>
                </a:solidFill>
                <a:latin typeface="Times New Roman" pitchFamily="18" charset="0"/>
                <a:cs typeface="Times New Roman" pitchFamily="18" charset="0"/>
              </a:rPr>
              <a:t>©2005 Robert J. Lillie</a:t>
            </a:r>
          </a:p>
        </p:txBody>
      </p:sp>
      <p:sp>
        <p:nvSpPr>
          <p:cNvPr id="97285" name="Rectangle 7"/>
          <p:cNvSpPr>
            <a:spLocks noChangeArrowheads="1"/>
          </p:cNvSpPr>
          <p:nvPr/>
        </p:nvSpPr>
        <p:spPr bwMode="auto">
          <a:xfrm>
            <a:off x="0" y="3276600"/>
            <a:ext cx="4572000" cy="2012950"/>
          </a:xfrm>
          <a:prstGeom prst="rect">
            <a:avLst/>
          </a:prstGeom>
          <a:noFill/>
          <a:ln w="12700">
            <a:noFill/>
            <a:miter lim="800000"/>
            <a:headEnd type="none" w="sm" len="sm"/>
            <a:tailEnd type="none" w="sm" len="sm"/>
          </a:ln>
        </p:spPr>
        <p:txBody>
          <a:bodyPr>
            <a:spAutoFit/>
          </a:bodyPr>
          <a:lstStyle/>
          <a:p>
            <a:pPr eaLnBrk="0" hangingPunct="0">
              <a:lnSpc>
                <a:spcPct val="80000"/>
              </a:lnSpc>
            </a:pPr>
            <a:r>
              <a:rPr lang="en-US" sz="4400">
                <a:solidFill>
                  <a:schemeClr val="tx1"/>
                </a:solidFill>
                <a:latin typeface="Times New Roman" pitchFamily="18" charset="0"/>
              </a:rPr>
              <a:t>Late Proterozoic Thunderhead Sandstone</a:t>
            </a:r>
          </a:p>
          <a:p>
            <a:pPr eaLnBrk="0" hangingPunct="0">
              <a:lnSpc>
                <a:spcPct val="80000"/>
              </a:lnSpc>
            </a:pPr>
            <a:r>
              <a:rPr lang="en-US" sz="2400">
                <a:solidFill>
                  <a:schemeClr val="tx1"/>
                </a:solidFill>
                <a:latin typeface="Times New Roman" pitchFamily="18" charset="0"/>
              </a:rPr>
              <a:t>(rifting starts earlier to south)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moatst5 Tuscarora"/>
          <p:cNvPicPr>
            <a:picLocks noChangeAspect="1" noChangeArrowheads="1"/>
          </p:cNvPicPr>
          <p:nvPr/>
        </p:nvPicPr>
        <p:blipFill>
          <a:blip r:embed="rId3"/>
          <a:srcRect/>
          <a:stretch>
            <a:fillRect/>
          </a:stretch>
        </p:blipFill>
        <p:spPr bwMode="auto">
          <a:xfrm>
            <a:off x="0" y="0"/>
            <a:ext cx="10210800" cy="6807200"/>
          </a:xfrm>
          <a:prstGeom prst="rect">
            <a:avLst/>
          </a:prstGeom>
          <a:noFill/>
          <a:ln w="9525">
            <a:noFill/>
            <a:miter lim="800000"/>
            <a:headEnd/>
            <a:tailEnd/>
          </a:ln>
        </p:spPr>
      </p:pic>
      <p:sp>
        <p:nvSpPr>
          <p:cNvPr id="142339" name="Text Box 3"/>
          <p:cNvSpPr txBox="1">
            <a:spLocks noChangeArrowheads="1"/>
          </p:cNvSpPr>
          <p:nvPr/>
        </p:nvSpPr>
        <p:spPr bwMode="auto">
          <a:xfrm>
            <a:off x="0" y="0"/>
            <a:ext cx="3505200" cy="1373188"/>
          </a:xfrm>
          <a:prstGeom prst="rect">
            <a:avLst/>
          </a:prstGeom>
          <a:noFill/>
          <a:ln w="38100">
            <a:noFill/>
            <a:miter lim="800000"/>
            <a:headEnd/>
            <a:tailEnd/>
          </a:ln>
        </p:spPr>
        <p:txBody>
          <a:bodyPr>
            <a:spAutoFit/>
          </a:bodyPr>
          <a:lstStyle/>
          <a:p>
            <a:pPr>
              <a:spcBef>
                <a:spcPct val="50000"/>
              </a:spcBef>
            </a:pPr>
            <a:r>
              <a:rPr lang="en-US"/>
              <a:t>Bidirectional cross bedding is tidal (</a:t>
            </a:r>
            <a:r>
              <a:rPr lang="en-US" i="1"/>
              <a:t>shallow water</a:t>
            </a:r>
            <a:r>
              <a:rPr lang="en-US"/>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moatst5 Tuscarora"/>
          <p:cNvPicPr>
            <a:picLocks noChangeAspect="1" noChangeArrowheads="1"/>
          </p:cNvPicPr>
          <p:nvPr/>
        </p:nvPicPr>
        <p:blipFill>
          <a:blip r:embed="rId3"/>
          <a:srcRect/>
          <a:stretch>
            <a:fillRect/>
          </a:stretch>
        </p:blipFill>
        <p:spPr bwMode="auto">
          <a:xfrm>
            <a:off x="0" y="0"/>
            <a:ext cx="10210800" cy="6807200"/>
          </a:xfrm>
          <a:prstGeom prst="rect">
            <a:avLst/>
          </a:prstGeom>
          <a:noFill/>
          <a:ln w="9525">
            <a:noFill/>
            <a:miter lim="800000"/>
            <a:headEnd/>
            <a:tailEnd/>
          </a:ln>
        </p:spPr>
      </p:pic>
      <p:sp>
        <p:nvSpPr>
          <p:cNvPr id="83971" name="Text Box 3"/>
          <p:cNvSpPr txBox="1">
            <a:spLocks noChangeArrowheads="1"/>
          </p:cNvSpPr>
          <p:nvPr/>
        </p:nvSpPr>
        <p:spPr bwMode="auto">
          <a:xfrm>
            <a:off x="0" y="0"/>
            <a:ext cx="3505200" cy="1373188"/>
          </a:xfrm>
          <a:prstGeom prst="rect">
            <a:avLst/>
          </a:prstGeom>
          <a:noFill/>
          <a:ln w="38100">
            <a:noFill/>
            <a:miter lim="800000"/>
            <a:headEnd/>
            <a:tailEnd/>
          </a:ln>
        </p:spPr>
        <p:txBody>
          <a:bodyPr>
            <a:spAutoFit/>
          </a:bodyPr>
          <a:lstStyle/>
          <a:p>
            <a:pPr>
              <a:spcBef>
                <a:spcPct val="50000"/>
              </a:spcBef>
              <a:defRPr/>
            </a:pPr>
            <a:r>
              <a:rPr lang="en-US" dirty="0">
                <a:solidFill>
                  <a:srgbClr val="FF0000"/>
                </a:solidFill>
                <a:effectLst>
                  <a:outerShdw blurRad="38100" dist="38100" dir="2700000" algn="tl">
                    <a:srgbClr val="000000">
                      <a:alpha val="43137"/>
                    </a:srgbClr>
                  </a:outerShdw>
                </a:effectLst>
              </a:rPr>
              <a:t>Bi</a:t>
            </a:r>
            <a:r>
              <a:rPr lang="en-US" dirty="0">
                <a:effectLst>
                  <a:outerShdw blurRad="38100" dist="38100" dir="2700000" algn="tl">
                    <a:srgbClr val="000000">
                      <a:alpha val="43137"/>
                    </a:srgbClr>
                  </a:outerShdw>
                </a:effectLst>
              </a:rPr>
              <a:t>directional </a:t>
            </a:r>
            <a:r>
              <a:rPr lang="en-US" dirty="0">
                <a:solidFill>
                  <a:srgbClr val="FF0000"/>
                </a:solidFill>
                <a:effectLst>
                  <a:outerShdw blurRad="38100" dist="38100" dir="2700000" algn="tl">
                    <a:srgbClr val="000000">
                      <a:alpha val="43137"/>
                    </a:srgbClr>
                  </a:outerShdw>
                </a:effectLst>
              </a:rPr>
              <a:t>cross </a:t>
            </a:r>
            <a:r>
              <a:rPr lang="en-US" dirty="0">
                <a:effectLst>
                  <a:outerShdw blurRad="38100" dist="38100" dir="2700000" algn="tl">
                    <a:srgbClr val="000000">
                      <a:alpha val="43137"/>
                    </a:srgbClr>
                  </a:outerShdw>
                </a:effectLst>
              </a:rPr>
              <a:t>bedding</a:t>
            </a:r>
            <a:r>
              <a:rPr lang="en-US" dirty="0">
                <a:solidFill>
                  <a:srgbClr val="FF0000"/>
                </a:solidFill>
                <a:effectLst>
                  <a:outerShdw blurRad="38100" dist="38100" dir="2700000" algn="tl">
                    <a:srgbClr val="000000">
                      <a:alpha val="43137"/>
                    </a:srgbClr>
                  </a:outerShdw>
                </a:effectLst>
              </a:rPr>
              <a:t> </a:t>
            </a:r>
            <a:r>
              <a:rPr lang="en-US" dirty="0"/>
              <a:t>is tidal (</a:t>
            </a:r>
            <a:r>
              <a:rPr lang="en-US" i="1" dirty="0"/>
              <a:t>shallow water</a:t>
            </a:r>
            <a:r>
              <a:rPr lang="en-US" dirty="0"/>
              <a:t>)</a:t>
            </a:r>
          </a:p>
        </p:txBody>
      </p:sp>
      <p:sp>
        <p:nvSpPr>
          <p:cNvPr id="143364" name="Oval Callout 3"/>
          <p:cNvSpPr>
            <a:spLocks noChangeArrowheads="1"/>
          </p:cNvSpPr>
          <p:nvPr/>
        </p:nvSpPr>
        <p:spPr bwMode="auto">
          <a:xfrm>
            <a:off x="3494088" y="239713"/>
            <a:ext cx="3157537" cy="1055687"/>
          </a:xfrm>
          <a:prstGeom prst="wedgeEllipseCallout">
            <a:avLst>
              <a:gd name="adj1" fmla="val -67329"/>
              <a:gd name="adj2" fmla="val 129097"/>
            </a:avLst>
          </a:prstGeom>
          <a:solidFill>
            <a:schemeClr val="bg1"/>
          </a:solidFill>
          <a:ln w="15875" algn="ctr">
            <a:solidFill>
              <a:schemeClr val="tx1"/>
            </a:solidFill>
            <a:round/>
            <a:headEnd/>
            <a:tailEnd type="triangle" w="med" len="med"/>
          </a:ln>
        </p:spPr>
        <p:txBody>
          <a:bodyPr/>
          <a:lstStyle/>
          <a:p>
            <a:r>
              <a:rPr lang="en-US" sz="1600">
                <a:solidFill>
                  <a:schemeClr val="tx1"/>
                </a:solidFill>
              </a:rPr>
              <a:t>Bidirectional cross-bedding?!! Do I </a:t>
            </a:r>
            <a:r>
              <a:rPr lang="en-US" sz="1600" i="1">
                <a:solidFill>
                  <a:schemeClr val="tx1"/>
                </a:solidFill>
              </a:rPr>
              <a:t>look</a:t>
            </a:r>
            <a:r>
              <a:rPr lang="en-US" sz="1600">
                <a:solidFill>
                  <a:schemeClr val="tx1"/>
                </a:solidFill>
              </a:rPr>
              <a:t> like I’m into that?!!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5474" name="Picture 3"/>
          <p:cNvPicPr>
            <a:picLocks noChangeAspect="1" noChangeArrowheads="1"/>
          </p:cNvPicPr>
          <p:nvPr/>
        </p:nvPicPr>
        <p:blipFill>
          <a:blip r:embed="rId3"/>
          <a:srcRect/>
          <a:stretch>
            <a:fillRect/>
          </a:stretch>
        </p:blipFill>
        <p:spPr bwMode="auto">
          <a:xfrm>
            <a:off x="685800" y="685800"/>
            <a:ext cx="7781925" cy="3209925"/>
          </a:xfrm>
          <a:prstGeom prst="rect">
            <a:avLst/>
          </a:prstGeom>
          <a:noFill/>
          <a:ln w="9525">
            <a:noFill/>
            <a:miter lim="800000"/>
            <a:headEnd/>
            <a:tailEnd/>
          </a:ln>
          <a:effectLst>
            <a:outerShdw blurRad="50800" dist="63500" dir="2700000" algn="tl" rotWithShape="0">
              <a:prstClr val="black">
                <a:alpha val="40000"/>
              </a:prstClr>
            </a:outerShdw>
          </a:effectLst>
        </p:spPr>
      </p:pic>
      <p:pic>
        <p:nvPicPr>
          <p:cNvPr id="98307" name="Picture 4"/>
          <p:cNvPicPr>
            <a:picLocks noChangeAspect="1" noChangeArrowheads="1"/>
          </p:cNvPicPr>
          <p:nvPr/>
        </p:nvPicPr>
        <p:blipFill>
          <a:blip r:embed="rId4"/>
          <a:srcRect/>
          <a:stretch>
            <a:fillRect/>
          </a:stretch>
        </p:blipFill>
        <p:spPr bwMode="auto">
          <a:xfrm>
            <a:off x="0" y="4581525"/>
            <a:ext cx="9144000" cy="227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19050" y="357188"/>
            <a:ext cx="9182100" cy="6170612"/>
            <a:chOff x="-12" y="225"/>
            <a:chExt cx="5784" cy="3887"/>
          </a:xfrm>
        </p:grpSpPr>
        <p:pic>
          <p:nvPicPr>
            <p:cNvPr id="99334" name="Picture 3"/>
            <p:cNvPicPr>
              <a:picLocks noChangeAspect="1" noChangeArrowheads="1"/>
            </p:cNvPicPr>
            <p:nvPr/>
          </p:nvPicPr>
          <p:blipFill>
            <a:blip r:embed="rId3"/>
            <a:srcRect/>
            <a:stretch>
              <a:fillRect/>
            </a:stretch>
          </p:blipFill>
          <p:spPr bwMode="auto">
            <a:xfrm>
              <a:off x="-12" y="225"/>
              <a:ext cx="5784" cy="3870"/>
            </a:xfrm>
            <a:prstGeom prst="rect">
              <a:avLst/>
            </a:prstGeom>
            <a:noFill/>
            <a:ln w="12700">
              <a:noFill/>
              <a:miter lim="800000"/>
              <a:headEnd type="none" w="sm" len="sm"/>
              <a:tailEnd type="none" w="sm" len="sm"/>
            </a:ln>
          </p:spPr>
        </p:pic>
        <p:sp>
          <p:nvSpPr>
            <p:cNvPr id="99335" name="Text Box 4"/>
            <p:cNvSpPr txBox="1">
              <a:spLocks noChangeArrowheads="1"/>
            </p:cNvSpPr>
            <p:nvPr/>
          </p:nvSpPr>
          <p:spPr bwMode="auto">
            <a:xfrm rot="-5383250">
              <a:off x="-676" y="3309"/>
              <a:ext cx="1476" cy="13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60000"/>
                </a:spcBef>
              </a:pPr>
              <a:r>
                <a:rPr lang="en-US" sz="1000" i="1">
                  <a:solidFill>
                    <a:srgbClr val="FF0000"/>
                  </a:solidFill>
                  <a:latin typeface="Times New Roman" pitchFamily="18" charset="0"/>
                  <a:cs typeface="Times New Roman" pitchFamily="18" charset="0"/>
                </a:rPr>
                <a:t>W. B. Hamilton, U. S. Geological Survey</a:t>
              </a:r>
            </a:p>
          </p:txBody>
        </p:sp>
      </p:grpSp>
      <p:sp>
        <p:nvSpPr>
          <p:cNvPr id="103427" name="Rectangle 5"/>
          <p:cNvSpPr>
            <a:spLocks noChangeArrowheads="1"/>
          </p:cNvSpPr>
          <p:nvPr/>
        </p:nvSpPr>
        <p:spPr bwMode="auto">
          <a:xfrm>
            <a:off x="103188" y="5180013"/>
            <a:ext cx="8861425" cy="971550"/>
          </a:xfrm>
          <a:prstGeom prst="rect">
            <a:avLst/>
          </a:prstGeom>
          <a:noFill/>
          <a:ln w="12700">
            <a:noFill/>
            <a:miter lim="800000"/>
            <a:headEnd type="none" w="sm" len="sm"/>
            <a:tailEnd type="none" w="sm" len="sm"/>
          </a:ln>
        </p:spPr>
        <p:txBody>
          <a:bodyPr>
            <a:spAutoFit/>
          </a:bodyPr>
          <a:lstStyle/>
          <a:p>
            <a:pPr eaLnBrk="0" hangingPunct="0">
              <a:lnSpc>
                <a:spcPct val="80000"/>
              </a:lnSpc>
              <a:defRPr/>
            </a:pPr>
            <a:r>
              <a:rPr lang="en-US" sz="3600" i="1" dirty="0">
                <a:solidFill>
                  <a:srgbClr val="3399FF"/>
                </a:solidFill>
                <a:effectLst>
                  <a:outerShdw blurRad="38100" dist="38100" dir="2700000" algn="tl">
                    <a:srgbClr val="000000">
                      <a:alpha val="43137"/>
                    </a:srgbClr>
                  </a:outerShdw>
                </a:effectLst>
                <a:latin typeface="Times New Roman" pitchFamily="18" charset="0"/>
              </a:rPr>
              <a:t>Great Smoky Mountains National Park, Tennessee/North Carolina</a:t>
            </a:r>
          </a:p>
        </p:txBody>
      </p:sp>
      <p:sp>
        <p:nvSpPr>
          <p:cNvPr id="103428" name="Rectangle 6"/>
          <p:cNvSpPr>
            <a:spLocks noChangeArrowheads="1"/>
          </p:cNvSpPr>
          <p:nvPr/>
        </p:nvSpPr>
        <p:spPr bwMode="auto">
          <a:xfrm>
            <a:off x="647700" y="639763"/>
            <a:ext cx="7848600" cy="920750"/>
          </a:xfrm>
          <a:prstGeom prst="rect">
            <a:avLst/>
          </a:prstGeom>
          <a:noFill/>
          <a:ln w="12700">
            <a:noFill/>
            <a:miter lim="800000"/>
            <a:headEnd type="none" w="sm" len="sm"/>
            <a:tailEnd type="none" w="sm" len="sm"/>
          </a:ln>
        </p:spPr>
        <p:txBody>
          <a:bodyPr>
            <a:spAutoFit/>
          </a:bodyPr>
          <a:lstStyle/>
          <a:p>
            <a:pPr eaLnBrk="0" hangingPunct="0">
              <a:lnSpc>
                <a:spcPct val="80000"/>
              </a:lnSpc>
              <a:defRPr/>
            </a:pPr>
            <a:r>
              <a:rPr lang="en-US" sz="4400" dirty="0">
                <a:solidFill>
                  <a:srgbClr val="FF0000"/>
                </a:solidFill>
                <a:effectLst>
                  <a:outerShdw blurRad="38100" dist="38100" dir="2700000" algn="tl">
                    <a:srgbClr val="000000">
                      <a:alpha val="43137"/>
                    </a:srgbClr>
                  </a:outerShdw>
                </a:effectLst>
                <a:latin typeface="Times New Roman" pitchFamily="18" charset="0"/>
              </a:rPr>
              <a:t>Ancient DCM Strata</a:t>
            </a:r>
          </a:p>
          <a:p>
            <a:pPr eaLnBrk="0" hangingPunct="0">
              <a:lnSpc>
                <a:spcPct val="80000"/>
              </a:lnSpc>
              <a:defRPr/>
            </a:pPr>
            <a:r>
              <a:rPr lang="en-US" sz="2400" dirty="0">
                <a:solidFill>
                  <a:srgbClr val="FF0000"/>
                </a:solidFill>
                <a:effectLst>
                  <a:outerShdw blurRad="38100" dist="38100" dir="2700000" algn="tl">
                    <a:srgbClr val="000000">
                      <a:alpha val="43137"/>
                    </a:srgbClr>
                  </a:outerShdw>
                </a:effectLst>
                <a:latin typeface="Times New Roman" pitchFamily="18" charset="0"/>
              </a:rPr>
              <a:t>(quartz sandstone)</a:t>
            </a:r>
          </a:p>
        </p:txBody>
      </p:sp>
      <p:sp>
        <p:nvSpPr>
          <p:cNvPr id="99333"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p:spPr>
        <p:txBody>
          <a:bodyPr>
            <a:spAutoFit/>
          </a:bodyPr>
          <a:lstStyle/>
          <a:p>
            <a:pPr eaLnBrk="0" hangingPunct="0">
              <a:lnSpc>
                <a:spcPct val="50000"/>
              </a:lnSpc>
              <a:spcBef>
                <a:spcPct val="60000"/>
              </a:spcBef>
            </a:pPr>
            <a:r>
              <a:rPr lang="en-US" sz="1000" i="1">
                <a:solidFill>
                  <a:srgbClr val="FF0000"/>
                </a:solidFill>
                <a:latin typeface="Times New Roman" pitchFamily="18" charset="0"/>
              </a:rPr>
              <a:t>Parks and Plates</a:t>
            </a:r>
          </a:p>
          <a:p>
            <a:pPr eaLnBrk="0" hangingPunct="0">
              <a:lnSpc>
                <a:spcPct val="50000"/>
              </a:lnSpc>
              <a:spcBef>
                <a:spcPct val="60000"/>
              </a:spcBef>
            </a:pPr>
            <a:r>
              <a:rPr lang="en-US" sz="1000"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0354" name="Group 2"/>
          <p:cNvGrpSpPr>
            <a:grpSpLocks/>
          </p:cNvGrpSpPr>
          <p:nvPr/>
        </p:nvGrpSpPr>
        <p:grpSpPr bwMode="auto">
          <a:xfrm>
            <a:off x="0" y="0"/>
            <a:ext cx="9144000" cy="6858000"/>
            <a:chOff x="0" y="0"/>
            <a:chExt cx="5760" cy="4320"/>
          </a:xfrm>
        </p:grpSpPr>
        <p:pic>
          <p:nvPicPr>
            <p:cNvPr id="100358" name="Picture 3"/>
            <p:cNvPicPr>
              <a:picLocks noChangeAspect="1" noChangeArrowheads="1"/>
            </p:cNvPicPr>
            <p:nvPr/>
          </p:nvPicPr>
          <p:blipFill>
            <a:blip r:embed="rId3"/>
            <a:srcRect/>
            <a:stretch>
              <a:fillRect/>
            </a:stretch>
          </p:blipFill>
          <p:spPr bwMode="auto">
            <a:xfrm>
              <a:off x="0" y="0"/>
              <a:ext cx="5760" cy="4320"/>
            </a:xfrm>
            <a:prstGeom prst="rect">
              <a:avLst/>
            </a:prstGeom>
            <a:noFill/>
            <a:ln w="12700">
              <a:noFill/>
              <a:miter lim="800000"/>
              <a:headEnd type="none" w="sm" len="sm"/>
              <a:tailEnd type="none" w="sm" len="sm"/>
            </a:ln>
          </p:spPr>
        </p:pic>
        <p:sp>
          <p:nvSpPr>
            <p:cNvPr id="100359" name="Text Box 4"/>
            <p:cNvSpPr txBox="1">
              <a:spLocks noChangeArrowheads="1"/>
            </p:cNvSpPr>
            <p:nvPr/>
          </p:nvSpPr>
          <p:spPr bwMode="auto">
            <a:xfrm rot="-5383250">
              <a:off x="-244" y="3947"/>
              <a:ext cx="617" cy="130"/>
            </a:xfrm>
            <a:prstGeom prst="rect">
              <a:avLst/>
            </a:prstGeom>
            <a:noFill/>
            <a:ln w="12700">
              <a:noFill/>
              <a:miter lim="800000"/>
              <a:headEnd type="none" w="sm" len="sm"/>
              <a:tailEnd type="none" w="sm" len="sm"/>
            </a:ln>
          </p:spPr>
          <p:txBody>
            <a:bodyPr>
              <a:spAutoFit/>
            </a:bodyPr>
            <a:lstStyle/>
            <a:p>
              <a:pPr eaLnBrk="0" hangingPunct="0">
                <a:lnSpc>
                  <a:spcPct val="75000"/>
                </a:lnSpc>
                <a:spcBef>
                  <a:spcPct val="60000"/>
                </a:spcBef>
              </a:pPr>
              <a:r>
                <a:rPr lang="en-US" sz="1000" i="1">
                  <a:solidFill>
                    <a:srgbClr val="FF0000"/>
                  </a:solidFill>
                  <a:latin typeface="Times New Roman" pitchFamily="18" charset="0"/>
                  <a:cs typeface="Times New Roman" pitchFamily="18" charset="0"/>
                </a:rPr>
                <a:t>Robert J. Lillie</a:t>
              </a:r>
            </a:p>
          </p:txBody>
        </p:sp>
      </p:grpSp>
      <p:sp>
        <p:nvSpPr>
          <p:cNvPr id="100355" name="Rectangle 5"/>
          <p:cNvSpPr>
            <a:spLocks noChangeArrowheads="1"/>
          </p:cNvSpPr>
          <p:nvPr/>
        </p:nvSpPr>
        <p:spPr bwMode="auto">
          <a:xfrm>
            <a:off x="1831975" y="5638800"/>
            <a:ext cx="5403850" cy="1066800"/>
          </a:xfrm>
          <a:prstGeom prst="rect">
            <a:avLst/>
          </a:prstGeom>
          <a:noFill/>
          <a:ln w="12700">
            <a:noFill/>
            <a:miter lim="800000"/>
            <a:headEnd type="none" w="sm" len="sm"/>
            <a:tailEnd type="none" w="sm" len="sm"/>
          </a:ln>
        </p:spPr>
        <p:txBody>
          <a:bodyPr>
            <a:spAutoFit/>
          </a:bodyPr>
          <a:lstStyle/>
          <a:p>
            <a:pPr eaLnBrk="0" hangingPunct="0">
              <a:lnSpc>
                <a:spcPct val="80000"/>
              </a:lnSpc>
            </a:pPr>
            <a:r>
              <a:rPr lang="en-US" sz="4000" i="1">
                <a:latin typeface="Times New Roman" pitchFamily="18" charset="0"/>
              </a:rPr>
              <a:t>Blue Ridge Parkway, North Carolina</a:t>
            </a:r>
          </a:p>
        </p:txBody>
      </p:sp>
      <p:sp>
        <p:nvSpPr>
          <p:cNvPr id="100356" name="Rectangle 6"/>
          <p:cNvSpPr>
            <a:spLocks noChangeArrowheads="1"/>
          </p:cNvSpPr>
          <p:nvPr/>
        </p:nvSpPr>
        <p:spPr bwMode="auto">
          <a:xfrm>
            <a:off x="0" y="352425"/>
            <a:ext cx="9144000" cy="920750"/>
          </a:xfrm>
          <a:prstGeom prst="rect">
            <a:avLst/>
          </a:prstGeom>
          <a:noFill/>
          <a:ln w="12700">
            <a:noFill/>
            <a:miter lim="800000"/>
            <a:headEnd type="none" w="sm" len="sm"/>
            <a:tailEnd type="none" w="sm" len="sm"/>
          </a:ln>
        </p:spPr>
        <p:txBody>
          <a:bodyPr>
            <a:spAutoFit/>
          </a:bodyPr>
          <a:lstStyle/>
          <a:p>
            <a:pPr eaLnBrk="0" hangingPunct="0">
              <a:lnSpc>
                <a:spcPct val="80000"/>
              </a:lnSpc>
            </a:pPr>
            <a:r>
              <a:rPr lang="en-US" sz="4400">
                <a:latin typeface="Times New Roman" pitchFamily="18" charset="0"/>
              </a:rPr>
              <a:t>Ancient DCM Strata</a:t>
            </a:r>
          </a:p>
          <a:p>
            <a:pPr eaLnBrk="0" hangingPunct="0">
              <a:lnSpc>
                <a:spcPct val="80000"/>
              </a:lnSpc>
            </a:pPr>
            <a:r>
              <a:rPr lang="en-US" sz="2400">
                <a:latin typeface="Times New Roman" pitchFamily="18" charset="0"/>
              </a:rPr>
              <a:t>(Cambrian)</a:t>
            </a:r>
          </a:p>
        </p:txBody>
      </p:sp>
      <p:sp>
        <p:nvSpPr>
          <p:cNvPr id="100357" name="Text Box 7"/>
          <p:cNvSpPr txBox="1">
            <a:spLocks noChangeArrowheads="1"/>
          </p:cNvSpPr>
          <p:nvPr/>
        </p:nvSpPr>
        <p:spPr bwMode="auto">
          <a:xfrm>
            <a:off x="7772400" y="6521450"/>
            <a:ext cx="1447800" cy="336550"/>
          </a:xfrm>
          <a:prstGeom prst="rect">
            <a:avLst/>
          </a:prstGeom>
          <a:noFill/>
          <a:ln w="12700">
            <a:noFill/>
            <a:miter lim="800000"/>
            <a:headEnd type="none" w="sm" len="sm"/>
            <a:tailEnd type="none" w="sm" len="sm"/>
          </a:ln>
        </p:spPr>
        <p:txBody>
          <a:bodyPr>
            <a:spAutoFit/>
          </a:bodyPr>
          <a:lstStyle/>
          <a:p>
            <a:pPr eaLnBrk="0" hangingPunct="0">
              <a:lnSpc>
                <a:spcPct val="50000"/>
              </a:lnSpc>
              <a:spcBef>
                <a:spcPct val="60000"/>
              </a:spcBef>
            </a:pPr>
            <a:r>
              <a:rPr lang="en-US" sz="1000" i="1">
                <a:solidFill>
                  <a:srgbClr val="FF0000"/>
                </a:solidFill>
                <a:latin typeface="Times New Roman" pitchFamily="18" charset="0"/>
              </a:rPr>
              <a:t>Parks and Plates</a:t>
            </a:r>
          </a:p>
          <a:p>
            <a:pPr eaLnBrk="0" hangingPunct="0">
              <a:lnSpc>
                <a:spcPct val="50000"/>
              </a:lnSpc>
              <a:spcBef>
                <a:spcPct val="60000"/>
              </a:spcBef>
            </a:pPr>
            <a:r>
              <a:rPr lang="en-US" sz="1000" i="1">
                <a:solidFill>
                  <a:srgbClr val="FF0000"/>
                </a:solidFill>
                <a:latin typeface="Times New Roman" pitchFamily="18" charset="0"/>
                <a:cs typeface="Times New Roman" pitchFamily="18" charset="0"/>
              </a:rPr>
              <a:t>©2005 Robert J. Lillie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1378" name="Picture 3"/>
          <p:cNvPicPr>
            <a:picLocks noChangeAspect="1" noChangeArrowheads="1"/>
          </p:cNvPicPr>
          <p:nvPr/>
        </p:nvPicPr>
        <p:blipFill>
          <a:blip r:embed="rId3"/>
          <a:srcRect/>
          <a:stretch>
            <a:fillRect/>
          </a:stretch>
        </p:blipFill>
        <p:spPr bwMode="auto">
          <a:xfrm>
            <a:off x="0" y="3352800"/>
            <a:ext cx="9144000" cy="1890713"/>
          </a:xfrm>
          <a:prstGeom prst="rect">
            <a:avLst/>
          </a:prstGeom>
          <a:noFill/>
          <a:ln w="9525">
            <a:noFill/>
            <a:miter lim="800000"/>
            <a:headEnd/>
            <a:tailEnd/>
          </a:ln>
        </p:spPr>
      </p:pic>
      <p:sp>
        <p:nvSpPr>
          <p:cNvPr id="101379" name="Text Box 4"/>
          <p:cNvSpPr txBox="1">
            <a:spLocks noChangeArrowheads="1"/>
          </p:cNvSpPr>
          <p:nvPr/>
        </p:nvSpPr>
        <p:spPr bwMode="auto">
          <a:xfrm>
            <a:off x="-12700" y="1203325"/>
            <a:ext cx="9144000" cy="1323975"/>
          </a:xfrm>
          <a:prstGeom prst="rect">
            <a:avLst/>
          </a:prstGeom>
          <a:noFill/>
          <a:ln w="38100">
            <a:noFill/>
            <a:miter lim="800000"/>
            <a:headEnd/>
            <a:tailEnd/>
          </a:ln>
        </p:spPr>
        <p:txBody>
          <a:bodyPr>
            <a:spAutoFit/>
          </a:bodyPr>
          <a:lstStyle/>
          <a:p>
            <a:pPr>
              <a:spcBef>
                <a:spcPct val="50000"/>
              </a:spcBef>
            </a:pPr>
            <a:r>
              <a:rPr lang="en-US">
                <a:solidFill>
                  <a:schemeClr val="tx1"/>
                </a:solidFill>
              </a:rPr>
              <a:t>The Lower Paleozoic Divergent Continental Margin</a:t>
            </a:r>
            <a:br>
              <a:rPr lang="en-US">
                <a:solidFill>
                  <a:schemeClr val="tx1"/>
                </a:solidFill>
              </a:rPr>
            </a:br>
            <a:r>
              <a:rPr lang="en-US">
                <a:solidFill>
                  <a:schemeClr val="tx1"/>
                </a:solidFill>
              </a:rPr>
              <a:t>And the Chopawamsic Volcanic Arc</a:t>
            </a:r>
            <a:br>
              <a:rPr lang="en-US">
                <a:solidFill>
                  <a:schemeClr val="tx1"/>
                </a:solidFill>
              </a:rPr>
            </a:br>
            <a:r>
              <a:rPr lang="en-US" sz="2400">
                <a:solidFill>
                  <a:schemeClr val="tx1"/>
                </a:solidFill>
              </a:rPr>
              <a:t>Middle Cambrian and Lower Ordovician; 570 - 490 mya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FF0000"/>
        </a:solidFill>
        <a:ln w="38100" cap="flat" cmpd="sng" algn="ctr">
          <a:solidFill>
            <a:srgbClr val="FF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9512</TotalTime>
  <Words>3044</Words>
  <Application>Microsoft Office PowerPoint</Application>
  <PresentationFormat>On-screen Show (4:3)</PresentationFormat>
  <Paragraphs>175</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Appalachians.ppt</dc:title>
  <dc:creator>Gary Jacobson</dc:creator>
  <cp:lastModifiedBy>Gary Jacobson</cp:lastModifiedBy>
  <cp:revision>118</cp:revision>
  <dcterms:created xsi:type="dcterms:W3CDTF">2005-04-25T05:10:45Z</dcterms:created>
  <dcterms:modified xsi:type="dcterms:W3CDTF">2009-02-22T00:47:21Z</dcterms:modified>
</cp:coreProperties>
</file>